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Lst>
  <p:sldSz cx="18288000" cy="10287000"/>
  <p:notesSz cx="6858000" cy="9144000"/>
  <p:embeddedFontLst>
    <p:embeddedFont>
      <p:font typeface="Bricolage Grotesque" panose="020B0605040402000204" pitchFamily="34" charset="0"/>
      <p:regular r:id="rId26"/>
    </p:embeddedFont>
    <p:embeddedFont>
      <p:font typeface="Bricolage Grotesque Bold" panose="020B0605040402000204" pitchFamily="34" charset="0"/>
      <p:regular r:id="rId27"/>
      <p:bold r:id="rId28"/>
    </p:embeddedFont>
    <p:embeddedFont>
      <p:font typeface="Bricolage Grotesque Semi-Bold" panose="020B0605040402000204" pitchFamily="34" charset="0"/>
      <p:regular r:id="rId29"/>
      <p:bold r:id="rId30"/>
    </p:embeddedFont>
    <p:embeddedFont>
      <p:font typeface="Calibri" panose="020F0502020204030204" pitchFamily="34" charset="0"/>
      <p:regular r:id="rId31"/>
      <p:bold r:id="rId32"/>
      <p:italic r:id="rId33"/>
      <p:boldItalic r:id="rId34"/>
    </p:embeddedFont>
    <p:embeddedFont>
      <p:font typeface="Canva Sans Bold" panose="020B0803030501040103" pitchFamily="34" charset="0"/>
      <p:regular r:id="rId35"/>
      <p:bold r:id="rId3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autoAdjust="0"/>
    <p:restoredTop sz="94628" autoAdjust="0"/>
  </p:normalViewPr>
  <p:slideViewPr>
    <p:cSldViewPr>
      <p:cViewPr varScale="1">
        <p:scale>
          <a:sx n="79" d="100"/>
          <a:sy n="79" d="100"/>
        </p:scale>
        <p:origin x="360" y="22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font" Target="fonts/font9.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8.fntdata"/><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7.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font" Target="fonts/font1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5/7/24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5/7/24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5/7/24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5/7/24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5/7/24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5/7/24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5/7/24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5/7/24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5/7/24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5/7/24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5/7/24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5/7/24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27.jpeg"/><Relationship Id="rId3" Type="http://schemas.openxmlformats.org/officeDocument/2006/relationships/image" Target="../media/image6.svg"/><Relationship Id="rId7" Type="http://schemas.openxmlformats.org/officeDocument/2006/relationships/image" Target="../media/image26.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svg"/><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29.svg"/><Relationship Id="rId4" Type="http://schemas.openxmlformats.org/officeDocument/2006/relationships/image" Target="../media/image28.png"/></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image" Target="../media/image33.svg"/></Relationships>
</file>

<file path=ppt/slides/_rels/slide1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37.svg"/><Relationship Id="rId4" Type="http://schemas.openxmlformats.org/officeDocument/2006/relationships/image" Target="../media/image36.png"/></Relationships>
</file>

<file path=ppt/slides/_rels/slide1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39.png"/><Relationship Id="rId5" Type="http://schemas.openxmlformats.org/officeDocument/2006/relationships/image" Target="../media/image37.svg"/><Relationship Id="rId4" Type="http://schemas.openxmlformats.org/officeDocument/2006/relationships/image" Target="../media/image36.png"/></Relationships>
</file>

<file path=ppt/slides/_rels/slide1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40.png"/><Relationship Id="rId5" Type="http://schemas.openxmlformats.org/officeDocument/2006/relationships/image" Target="../media/image37.svg"/><Relationship Id="rId4" Type="http://schemas.openxmlformats.org/officeDocument/2006/relationships/image" Target="../media/image36.png"/></Relationships>
</file>

<file path=ppt/slides/_rels/slide1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jpeg"/></Relationships>
</file>

<file path=ppt/slides/_rels/slide2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xml"/><Relationship Id="rId4" Type="http://schemas.openxmlformats.org/officeDocument/2006/relationships/image" Target="../media/image44.svg"/></Relationships>
</file>

<file path=ppt/slides/_rels/slide21.xml.rels><?xml version="1.0" encoding="UTF-8" standalone="yes"?>
<Relationships xmlns="http://schemas.openxmlformats.org/package/2006/relationships"><Relationship Id="rId3" Type="http://schemas.openxmlformats.org/officeDocument/2006/relationships/image" Target="../media/image46.svg"/><Relationship Id="rId2" Type="http://schemas.openxmlformats.org/officeDocument/2006/relationships/image" Target="../media/image45.png"/><Relationship Id="rId1" Type="http://schemas.openxmlformats.org/officeDocument/2006/relationships/slideLayout" Target="../slideLayouts/slideLayout7.xml"/><Relationship Id="rId4" Type="http://schemas.openxmlformats.org/officeDocument/2006/relationships/image" Target="../media/image47.png"/></Relationships>
</file>

<file path=ppt/slides/_rels/slide2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51.sv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sv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2.jpeg"/><Relationship Id="rId5" Type="http://schemas.openxmlformats.org/officeDocument/2006/relationships/image" Target="../media/image11.svg"/><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9.svg"/><Relationship Id="rId7" Type="http://schemas.openxmlformats.org/officeDocument/2006/relationships/image" Target="../media/image19.pn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8.svg"/><Relationship Id="rId5" Type="http://schemas.openxmlformats.org/officeDocument/2006/relationships/image" Target="../media/image17.png"/><Relationship Id="rId10" Type="http://schemas.openxmlformats.org/officeDocument/2006/relationships/image" Target="../media/image22.svg"/><Relationship Id="rId4" Type="http://schemas.openxmlformats.org/officeDocument/2006/relationships/image" Target="../media/image16.png"/><Relationship Id="rId9" Type="http://schemas.openxmlformats.org/officeDocument/2006/relationships/image" Target="../media/image21.png"/></Relationships>
</file>

<file path=ppt/slides/_rels/slide6.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F8508"/>
        </a:solidFill>
        <a:effectLst/>
      </p:bgPr>
    </p:bg>
    <p:spTree>
      <p:nvGrpSpPr>
        <p:cNvPr id="1" name=""/>
        <p:cNvGrpSpPr/>
        <p:nvPr/>
      </p:nvGrpSpPr>
      <p:grpSpPr>
        <a:xfrm>
          <a:off x="0" y="0"/>
          <a:ext cx="0" cy="0"/>
          <a:chOff x="0" y="0"/>
          <a:chExt cx="0" cy="0"/>
        </a:xfrm>
      </p:grpSpPr>
      <p:sp>
        <p:nvSpPr>
          <p:cNvPr id="2" name="AutoShape 2"/>
          <p:cNvSpPr/>
          <p:nvPr/>
        </p:nvSpPr>
        <p:spPr>
          <a:xfrm>
            <a:off x="736385" y="8831096"/>
            <a:ext cx="4975069" cy="0"/>
          </a:xfrm>
          <a:prstGeom prst="line">
            <a:avLst/>
          </a:prstGeom>
          <a:ln w="38100" cap="flat">
            <a:solidFill>
              <a:srgbClr val="FFFFFF"/>
            </a:solidFill>
            <a:prstDash val="solid"/>
            <a:headEnd type="none" w="sm" len="sm"/>
            <a:tailEnd type="none" w="sm" len="sm"/>
          </a:ln>
        </p:spPr>
      </p:sp>
      <p:sp>
        <p:nvSpPr>
          <p:cNvPr id="3" name="TextBox 3"/>
          <p:cNvSpPr txBox="1"/>
          <p:nvPr/>
        </p:nvSpPr>
        <p:spPr>
          <a:xfrm>
            <a:off x="736385" y="2332812"/>
            <a:ext cx="10665243" cy="4272369"/>
          </a:xfrm>
          <a:prstGeom prst="rect">
            <a:avLst/>
          </a:prstGeom>
        </p:spPr>
        <p:txBody>
          <a:bodyPr lIns="0" tIns="0" rIns="0" bIns="0" rtlCol="0" anchor="t">
            <a:spAutoFit/>
          </a:bodyPr>
          <a:lstStyle/>
          <a:p>
            <a:pPr algn="l">
              <a:lnSpc>
                <a:spcPts val="16466"/>
              </a:lnSpc>
            </a:pPr>
            <a:r>
              <a:rPr lang="en-US" sz="16143">
                <a:solidFill>
                  <a:srgbClr val="FFFFFF"/>
                </a:solidFill>
                <a:latin typeface="Bricolage Grotesque Bold"/>
              </a:rPr>
              <a:t>Crossover</a:t>
            </a:r>
          </a:p>
          <a:p>
            <a:pPr algn="l">
              <a:lnSpc>
                <a:spcPts val="16466"/>
              </a:lnSpc>
            </a:pPr>
            <a:r>
              <a:rPr lang="en-US" sz="16143">
                <a:solidFill>
                  <a:srgbClr val="FFFFFF"/>
                </a:solidFill>
                <a:latin typeface="Bricolage Grotesque Bold"/>
              </a:rPr>
              <a:t>Trading</a:t>
            </a:r>
          </a:p>
        </p:txBody>
      </p:sp>
      <p:sp>
        <p:nvSpPr>
          <p:cNvPr id="4" name="Freeform 4"/>
          <p:cNvSpPr/>
          <p:nvPr/>
        </p:nvSpPr>
        <p:spPr>
          <a:xfrm rot="4326401">
            <a:off x="7517219" y="-2351303"/>
            <a:ext cx="14975430" cy="12945611"/>
          </a:xfrm>
          <a:custGeom>
            <a:avLst/>
            <a:gdLst/>
            <a:ahLst/>
            <a:cxnLst/>
            <a:rect l="l" t="t" r="r" b="b"/>
            <a:pathLst>
              <a:path w="14975430" h="12945611">
                <a:moveTo>
                  <a:pt x="0" y="0"/>
                </a:moveTo>
                <a:lnTo>
                  <a:pt x="14975430" y="0"/>
                </a:lnTo>
                <a:lnTo>
                  <a:pt x="14975430" y="12945611"/>
                </a:lnTo>
                <a:lnTo>
                  <a:pt x="0" y="12945611"/>
                </a:lnTo>
                <a:lnTo>
                  <a:pt x="0" y="0"/>
                </a:lnTo>
                <a:close/>
              </a:path>
            </a:pathLst>
          </a:custGeom>
          <a:blipFill>
            <a:blip r:embed="rId2">
              <a:alphaModFix amt="19999"/>
              <a:extLst>
                <a:ext uri="{96DAC541-7B7A-43D3-8B79-37D633B846F1}">
                  <asvg:svgBlip xmlns:asvg="http://schemas.microsoft.com/office/drawing/2016/SVG/main" r:embed="rId3"/>
                </a:ext>
              </a:extLst>
            </a:blip>
            <a:stretch>
              <a:fillRect/>
            </a:stretch>
          </a:blipFill>
        </p:spPr>
      </p:sp>
      <p:grpSp>
        <p:nvGrpSpPr>
          <p:cNvPr id="5" name="Group 5"/>
          <p:cNvGrpSpPr/>
          <p:nvPr/>
        </p:nvGrpSpPr>
        <p:grpSpPr>
          <a:xfrm rot="-1187103">
            <a:off x="14189725" y="5259951"/>
            <a:ext cx="833395" cy="833395"/>
            <a:chOff x="0" y="0"/>
            <a:chExt cx="812800" cy="812800"/>
          </a:xfrm>
        </p:grpSpPr>
        <p:sp>
          <p:nvSpPr>
            <p:cNvPr id="6" name="Freeform 6"/>
            <p:cNvSpPr/>
            <p:nvPr/>
          </p:nvSpPr>
          <p:spPr>
            <a:xfrm>
              <a:off x="59160" y="59160"/>
              <a:ext cx="694479" cy="694479"/>
            </a:xfrm>
            <a:custGeom>
              <a:avLst/>
              <a:gdLst/>
              <a:ahLst/>
              <a:cxnLst/>
              <a:rect l="l" t="t" r="r" b="b"/>
              <a:pathLst>
                <a:path w="694479" h="694479">
                  <a:moveTo>
                    <a:pt x="386527" y="25020"/>
                  </a:moveTo>
                  <a:lnTo>
                    <a:pt x="437269" y="133745"/>
                  </a:lnTo>
                  <a:cubicBezTo>
                    <a:pt x="462647" y="188123"/>
                    <a:pt x="506357" y="231833"/>
                    <a:pt x="560735" y="257211"/>
                  </a:cubicBezTo>
                  <a:lnTo>
                    <a:pt x="669460" y="307953"/>
                  </a:lnTo>
                  <a:cubicBezTo>
                    <a:pt x="684724" y="315077"/>
                    <a:pt x="694480" y="330396"/>
                    <a:pt x="694480" y="347240"/>
                  </a:cubicBezTo>
                  <a:cubicBezTo>
                    <a:pt x="694480" y="364084"/>
                    <a:pt x="684724" y="379403"/>
                    <a:pt x="669460" y="386527"/>
                  </a:cubicBezTo>
                  <a:lnTo>
                    <a:pt x="560735" y="437269"/>
                  </a:lnTo>
                  <a:cubicBezTo>
                    <a:pt x="506357" y="462647"/>
                    <a:pt x="462647" y="506357"/>
                    <a:pt x="437269" y="560735"/>
                  </a:cubicBezTo>
                  <a:lnTo>
                    <a:pt x="386527" y="669460"/>
                  </a:lnTo>
                  <a:cubicBezTo>
                    <a:pt x="379403" y="684724"/>
                    <a:pt x="364084" y="694480"/>
                    <a:pt x="347240" y="694480"/>
                  </a:cubicBezTo>
                  <a:cubicBezTo>
                    <a:pt x="330396" y="694480"/>
                    <a:pt x="315077" y="684724"/>
                    <a:pt x="307953" y="669460"/>
                  </a:cubicBezTo>
                  <a:lnTo>
                    <a:pt x="257211" y="560735"/>
                  </a:lnTo>
                  <a:cubicBezTo>
                    <a:pt x="231833" y="506357"/>
                    <a:pt x="188123" y="462647"/>
                    <a:pt x="133745" y="437269"/>
                  </a:cubicBezTo>
                  <a:lnTo>
                    <a:pt x="25020" y="386527"/>
                  </a:lnTo>
                  <a:cubicBezTo>
                    <a:pt x="9756" y="379403"/>
                    <a:pt x="0" y="364084"/>
                    <a:pt x="0" y="347240"/>
                  </a:cubicBezTo>
                  <a:cubicBezTo>
                    <a:pt x="0" y="330396"/>
                    <a:pt x="9756" y="315077"/>
                    <a:pt x="25020" y="307953"/>
                  </a:cubicBezTo>
                  <a:lnTo>
                    <a:pt x="133745" y="257211"/>
                  </a:lnTo>
                  <a:cubicBezTo>
                    <a:pt x="188123" y="231833"/>
                    <a:pt x="231833" y="188123"/>
                    <a:pt x="257211" y="133745"/>
                  </a:cubicBezTo>
                  <a:lnTo>
                    <a:pt x="307953" y="25020"/>
                  </a:lnTo>
                  <a:cubicBezTo>
                    <a:pt x="315077" y="9756"/>
                    <a:pt x="330396" y="0"/>
                    <a:pt x="347240" y="0"/>
                  </a:cubicBezTo>
                  <a:cubicBezTo>
                    <a:pt x="364084" y="0"/>
                    <a:pt x="379403" y="9756"/>
                    <a:pt x="386527" y="25020"/>
                  </a:cubicBezTo>
                  <a:close/>
                </a:path>
              </a:pathLst>
            </a:custGeom>
            <a:solidFill>
              <a:srgbClr val="FFFFFF"/>
            </a:solidFill>
          </p:spPr>
        </p:sp>
        <p:sp>
          <p:nvSpPr>
            <p:cNvPr id="7" name="TextBox 7"/>
            <p:cNvSpPr txBox="1"/>
            <p:nvPr/>
          </p:nvSpPr>
          <p:spPr>
            <a:xfrm>
              <a:off x="190500" y="152400"/>
              <a:ext cx="431800" cy="469900"/>
            </a:xfrm>
            <a:prstGeom prst="rect">
              <a:avLst/>
            </a:prstGeom>
          </p:spPr>
          <p:txBody>
            <a:bodyPr lIns="50800" tIns="50800" rIns="50800" bIns="50800" rtlCol="0" anchor="ctr"/>
            <a:lstStyle/>
            <a:p>
              <a:pPr algn="ctr">
                <a:lnSpc>
                  <a:spcPts val="2730"/>
                </a:lnSpc>
              </a:pPr>
              <a:endParaRPr/>
            </a:p>
          </p:txBody>
        </p:sp>
      </p:grpSp>
      <p:sp>
        <p:nvSpPr>
          <p:cNvPr id="8" name="Freeform 8"/>
          <p:cNvSpPr/>
          <p:nvPr/>
        </p:nvSpPr>
        <p:spPr>
          <a:xfrm>
            <a:off x="7307597" y="8679421"/>
            <a:ext cx="336376" cy="303350"/>
          </a:xfrm>
          <a:custGeom>
            <a:avLst/>
            <a:gdLst/>
            <a:ahLst/>
            <a:cxnLst/>
            <a:rect l="l" t="t" r="r" b="b"/>
            <a:pathLst>
              <a:path w="336376" h="303350">
                <a:moveTo>
                  <a:pt x="0" y="0"/>
                </a:moveTo>
                <a:lnTo>
                  <a:pt x="336376" y="0"/>
                </a:lnTo>
                <a:lnTo>
                  <a:pt x="336376" y="303350"/>
                </a:lnTo>
                <a:lnTo>
                  <a:pt x="0" y="30335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0" name="TextBox 10"/>
          <p:cNvSpPr txBox="1"/>
          <p:nvPr/>
        </p:nvSpPr>
        <p:spPr>
          <a:xfrm>
            <a:off x="12851354" y="8390341"/>
            <a:ext cx="4724942" cy="826135"/>
          </a:xfrm>
          <a:prstGeom prst="rect">
            <a:avLst/>
          </a:prstGeom>
        </p:spPr>
        <p:txBody>
          <a:bodyPr lIns="0" tIns="0" rIns="0" bIns="0" rtlCol="0" anchor="t">
            <a:spAutoFit/>
          </a:bodyPr>
          <a:lstStyle/>
          <a:p>
            <a:pPr algn="r">
              <a:lnSpc>
                <a:spcPts val="2239"/>
              </a:lnSpc>
            </a:pPr>
            <a:r>
              <a:rPr lang="en-US" sz="1599">
                <a:solidFill>
                  <a:srgbClr val="FFFFFF"/>
                </a:solidFill>
                <a:latin typeface="Bricolage Grotesque"/>
              </a:rPr>
              <a:t>Aakanksha Satish Bagal</a:t>
            </a:r>
          </a:p>
          <a:p>
            <a:pPr algn="r">
              <a:lnSpc>
                <a:spcPts val="2239"/>
              </a:lnSpc>
            </a:pPr>
            <a:r>
              <a:rPr lang="en-US" sz="1599">
                <a:solidFill>
                  <a:srgbClr val="FFFFFF"/>
                </a:solidFill>
                <a:latin typeface="Bricolage Grotesque"/>
              </a:rPr>
              <a:t>20BIT0190</a:t>
            </a:r>
          </a:p>
          <a:p>
            <a:pPr algn="r">
              <a:lnSpc>
                <a:spcPts val="2239"/>
              </a:lnSpc>
            </a:pPr>
            <a:r>
              <a:rPr lang="en-US" sz="1599">
                <a:solidFill>
                  <a:srgbClr val="FFFFFF"/>
                </a:solidFill>
                <a:latin typeface="Bricolage Grotesque"/>
              </a:rPr>
              <a:t>Capstone Project - ITE1904</a:t>
            </a:r>
          </a:p>
        </p:txBody>
      </p:sp>
      <p:sp>
        <p:nvSpPr>
          <p:cNvPr id="11" name="TextBox 11"/>
          <p:cNvSpPr txBox="1"/>
          <p:nvPr/>
        </p:nvSpPr>
        <p:spPr>
          <a:xfrm>
            <a:off x="8208573" y="8398090"/>
            <a:ext cx="4198416" cy="818386"/>
          </a:xfrm>
          <a:prstGeom prst="rect">
            <a:avLst/>
          </a:prstGeom>
        </p:spPr>
        <p:txBody>
          <a:bodyPr lIns="0" tIns="0" rIns="0" bIns="0" rtlCol="0" anchor="t">
            <a:spAutoFit/>
          </a:bodyPr>
          <a:lstStyle/>
          <a:p>
            <a:pPr algn="l">
              <a:lnSpc>
                <a:spcPts val="3270"/>
              </a:lnSpc>
              <a:spcBef>
                <a:spcPct val="0"/>
              </a:spcBef>
            </a:pPr>
            <a:r>
              <a:rPr lang="en-US" sz="2336" spc="-46">
                <a:solidFill>
                  <a:srgbClr val="FFFFFF"/>
                </a:solidFill>
                <a:latin typeface="Bricolage Grotesque Bold"/>
              </a:rPr>
              <a:t>Estimating Investments using Machine Learning</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832426">
            <a:off x="4691294" y="5033038"/>
            <a:ext cx="6572932" cy="8068800"/>
          </a:xfrm>
          <a:custGeom>
            <a:avLst/>
            <a:gdLst/>
            <a:ahLst/>
            <a:cxnLst/>
            <a:rect l="l" t="t" r="r" b="b"/>
            <a:pathLst>
              <a:path w="6572932" h="8068800">
                <a:moveTo>
                  <a:pt x="0" y="0"/>
                </a:moveTo>
                <a:lnTo>
                  <a:pt x="6572933" y="0"/>
                </a:lnTo>
                <a:lnTo>
                  <a:pt x="6572933" y="8068801"/>
                </a:lnTo>
                <a:lnTo>
                  <a:pt x="0" y="8068801"/>
                </a:lnTo>
                <a:lnTo>
                  <a:pt x="0" y="0"/>
                </a:lnTo>
                <a:close/>
              </a:path>
            </a:pathLst>
          </a:custGeom>
          <a:blipFill>
            <a:blip r:embed="rId2">
              <a:alphaModFix amt="35000"/>
              <a:extLst>
                <a:ext uri="{96DAC541-7B7A-43D3-8B79-37D633B846F1}">
                  <asvg:svgBlip xmlns:asvg="http://schemas.microsoft.com/office/drawing/2016/SVG/main" r:embed="rId3"/>
                </a:ext>
              </a:extLst>
            </a:blip>
            <a:stretch>
              <a:fillRect/>
            </a:stretch>
          </a:blipFill>
        </p:spPr>
      </p:sp>
      <p:sp>
        <p:nvSpPr>
          <p:cNvPr id="3" name="Freeform 3"/>
          <p:cNvSpPr/>
          <p:nvPr/>
        </p:nvSpPr>
        <p:spPr>
          <a:xfrm>
            <a:off x="9933087" y="5095820"/>
            <a:ext cx="109546" cy="166899"/>
          </a:xfrm>
          <a:custGeom>
            <a:avLst/>
            <a:gdLst/>
            <a:ahLst/>
            <a:cxnLst/>
            <a:rect l="l" t="t" r="r" b="b"/>
            <a:pathLst>
              <a:path w="109546" h="166899">
                <a:moveTo>
                  <a:pt x="0" y="0"/>
                </a:moveTo>
                <a:lnTo>
                  <a:pt x="109547" y="0"/>
                </a:lnTo>
                <a:lnTo>
                  <a:pt x="109547" y="166899"/>
                </a:lnTo>
                <a:lnTo>
                  <a:pt x="0" y="16689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0195433" y="4478603"/>
            <a:ext cx="109546" cy="166899"/>
          </a:xfrm>
          <a:custGeom>
            <a:avLst/>
            <a:gdLst/>
            <a:ahLst/>
            <a:cxnLst/>
            <a:rect l="l" t="t" r="r" b="b"/>
            <a:pathLst>
              <a:path w="109546" h="166899">
                <a:moveTo>
                  <a:pt x="0" y="0"/>
                </a:moveTo>
                <a:lnTo>
                  <a:pt x="109546" y="0"/>
                </a:lnTo>
                <a:lnTo>
                  <a:pt x="109546" y="166899"/>
                </a:lnTo>
                <a:lnTo>
                  <a:pt x="0" y="16689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10405195" y="5012371"/>
            <a:ext cx="109546" cy="166899"/>
          </a:xfrm>
          <a:custGeom>
            <a:avLst/>
            <a:gdLst/>
            <a:ahLst/>
            <a:cxnLst/>
            <a:rect l="l" t="t" r="r" b="b"/>
            <a:pathLst>
              <a:path w="109546" h="166899">
                <a:moveTo>
                  <a:pt x="0" y="0"/>
                </a:moveTo>
                <a:lnTo>
                  <a:pt x="109547" y="0"/>
                </a:lnTo>
                <a:lnTo>
                  <a:pt x="109547" y="166899"/>
                </a:lnTo>
                <a:lnTo>
                  <a:pt x="0" y="16689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a:off x="11312872" y="6445872"/>
            <a:ext cx="109546" cy="166899"/>
          </a:xfrm>
          <a:custGeom>
            <a:avLst/>
            <a:gdLst/>
            <a:ahLst/>
            <a:cxnLst/>
            <a:rect l="l" t="t" r="r" b="b"/>
            <a:pathLst>
              <a:path w="109546" h="166899">
                <a:moveTo>
                  <a:pt x="0" y="0"/>
                </a:moveTo>
                <a:lnTo>
                  <a:pt x="109546" y="0"/>
                </a:lnTo>
                <a:lnTo>
                  <a:pt x="109546" y="166899"/>
                </a:lnTo>
                <a:lnTo>
                  <a:pt x="0" y="16689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a:off x="10860213" y="6961308"/>
            <a:ext cx="109546" cy="166899"/>
          </a:xfrm>
          <a:custGeom>
            <a:avLst/>
            <a:gdLst/>
            <a:ahLst/>
            <a:cxnLst/>
            <a:rect l="l" t="t" r="r" b="b"/>
            <a:pathLst>
              <a:path w="109546" h="166899">
                <a:moveTo>
                  <a:pt x="0" y="0"/>
                </a:moveTo>
                <a:lnTo>
                  <a:pt x="109546" y="0"/>
                </a:lnTo>
                <a:lnTo>
                  <a:pt x="109546" y="166899"/>
                </a:lnTo>
                <a:lnTo>
                  <a:pt x="0" y="16689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a:off x="12990020" y="6612771"/>
            <a:ext cx="109546" cy="166899"/>
          </a:xfrm>
          <a:custGeom>
            <a:avLst/>
            <a:gdLst/>
            <a:ahLst/>
            <a:cxnLst/>
            <a:rect l="l" t="t" r="r" b="b"/>
            <a:pathLst>
              <a:path w="109546" h="166899">
                <a:moveTo>
                  <a:pt x="0" y="0"/>
                </a:moveTo>
                <a:lnTo>
                  <a:pt x="109546" y="0"/>
                </a:lnTo>
                <a:lnTo>
                  <a:pt x="109546" y="166899"/>
                </a:lnTo>
                <a:lnTo>
                  <a:pt x="0" y="16689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9" name="Freeform 9"/>
          <p:cNvSpPr/>
          <p:nvPr/>
        </p:nvSpPr>
        <p:spPr>
          <a:xfrm>
            <a:off x="12481771" y="5262892"/>
            <a:ext cx="109546" cy="166899"/>
          </a:xfrm>
          <a:custGeom>
            <a:avLst/>
            <a:gdLst/>
            <a:ahLst/>
            <a:cxnLst/>
            <a:rect l="l" t="t" r="r" b="b"/>
            <a:pathLst>
              <a:path w="109546" h="166899">
                <a:moveTo>
                  <a:pt x="0" y="0"/>
                </a:moveTo>
                <a:lnTo>
                  <a:pt x="109546" y="0"/>
                </a:lnTo>
                <a:lnTo>
                  <a:pt x="109546" y="166899"/>
                </a:lnTo>
                <a:lnTo>
                  <a:pt x="0" y="16689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0" name="Freeform 10"/>
          <p:cNvSpPr/>
          <p:nvPr/>
        </p:nvSpPr>
        <p:spPr>
          <a:xfrm>
            <a:off x="12591317" y="-589586"/>
            <a:ext cx="6130425" cy="5299488"/>
          </a:xfrm>
          <a:custGeom>
            <a:avLst/>
            <a:gdLst/>
            <a:ahLst/>
            <a:cxnLst/>
            <a:rect l="l" t="t" r="r" b="b"/>
            <a:pathLst>
              <a:path w="6130425" h="5299488">
                <a:moveTo>
                  <a:pt x="0" y="0"/>
                </a:moveTo>
                <a:lnTo>
                  <a:pt x="6130425" y="0"/>
                </a:lnTo>
                <a:lnTo>
                  <a:pt x="6130425" y="5299488"/>
                </a:lnTo>
                <a:lnTo>
                  <a:pt x="0" y="529948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1" name="Freeform 11"/>
          <p:cNvSpPr/>
          <p:nvPr/>
        </p:nvSpPr>
        <p:spPr>
          <a:xfrm>
            <a:off x="13437328" y="5262719"/>
            <a:ext cx="109546" cy="166899"/>
          </a:xfrm>
          <a:custGeom>
            <a:avLst/>
            <a:gdLst/>
            <a:ahLst/>
            <a:cxnLst/>
            <a:rect l="l" t="t" r="r" b="b"/>
            <a:pathLst>
              <a:path w="109546" h="166899">
                <a:moveTo>
                  <a:pt x="0" y="0"/>
                </a:moveTo>
                <a:lnTo>
                  <a:pt x="109546" y="0"/>
                </a:lnTo>
                <a:lnTo>
                  <a:pt x="109546" y="166899"/>
                </a:lnTo>
                <a:lnTo>
                  <a:pt x="0" y="16689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2" name="Freeform 12"/>
          <p:cNvSpPr/>
          <p:nvPr/>
        </p:nvSpPr>
        <p:spPr>
          <a:xfrm>
            <a:off x="12607165" y="4626452"/>
            <a:ext cx="109546" cy="166899"/>
          </a:xfrm>
          <a:custGeom>
            <a:avLst/>
            <a:gdLst/>
            <a:ahLst/>
            <a:cxnLst/>
            <a:rect l="l" t="t" r="r" b="b"/>
            <a:pathLst>
              <a:path w="109546" h="166899">
                <a:moveTo>
                  <a:pt x="0" y="0"/>
                </a:moveTo>
                <a:lnTo>
                  <a:pt x="109546" y="0"/>
                </a:lnTo>
                <a:lnTo>
                  <a:pt x="109546" y="166899"/>
                </a:lnTo>
                <a:lnTo>
                  <a:pt x="0" y="16689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3" name="Freeform 13"/>
          <p:cNvSpPr/>
          <p:nvPr/>
        </p:nvSpPr>
        <p:spPr>
          <a:xfrm>
            <a:off x="15768837" y="6794409"/>
            <a:ext cx="109546" cy="166899"/>
          </a:xfrm>
          <a:custGeom>
            <a:avLst/>
            <a:gdLst/>
            <a:ahLst/>
            <a:cxnLst/>
            <a:rect l="l" t="t" r="r" b="b"/>
            <a:pathLst>
              <a:path w="109546" h="166899">
                <a:moveTo>
                  <a:pt x="0" y="0"/>
                </a:moveTo>
                <a:lnTo>
                  <a:pt x="109547" y="0"/>
                </a:lnTo>
                <a:lnTo>
                  <a:pt x="109547" y="166899"/>
                </a:lnTo>
                <a:lnTo>
                  <a:pt x="0" y="16689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4" name="Freeform 14"/>
          <p:cNvSpPr/>
          <p:nvPr/>
        </p:nvSpPr>
        <p:spPr>
          <a:xfrm>
            <a:off x="14284846" y="5262892"/>
            <a:ext cx="109546" cy="166899"/>
          </a:xfrm>
          <a:custGeom>
            <a:avLst/>
            <a:gdLst/>
            <a:ahLst/>
            <a:cxnLst/>
            <a:rect l="l" t="t" r="r" b="b"/>
            <a:pathLst>
              <a:path w="109546" h="166899">
                <a:moveTo>
                  <a:pt x="0" y="0"/>
                </a:moveTo>
                <a:lnTo>
                  <a:pt x="109546" y="0"/>
                </a:lnTo>
                <a:lnTo>
                  <a:pt x="109546" y="166899"/>
                </a:lnTo>
                <a:lnTo>
                  <a:pt x="0" y="16689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5" name="Freeform 15"/>
          <p:cNvSpPr/>
          <p:nvPr/>
        </p:nvSpPr>
        <p:spPr>
          <a:xfrm>
            <a:off x="15023018" y="5095820"/>
            <a:ext cx="109546" cy="166899"/>
          </a:xfrm>
          <a:custGeom>
            <a:avLst/>
            <a:gdLst/>
            <a:ahLst/>
            <a:cxnLst/>
            <a:rect l="l" t="t" r="r" b="b"/>
            <a:pathLst>
              <a:path w="109546" h="166899">
                <a:moveTo>
                  <a:pt x="0" y="0"/>
                </a:moveTo>
                <a:lnTo>
                  <a:pt x="109546" y="0"/>
                </a:lnTo>
                <a:lnTo>
                  <a:pt x="109546" y="166899"/>
                </a:lnTo>
                <a:lnTo>
                  <a:pt x="0" y="16689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6" name="Freeform 16"/>
          <p:cNvSpPr/>
          <p:nvPr/>
        </p:nvSpPr>
        <p:spPr>
          <a:xfrm>
            <a:off x="776641" y="3101148"/>
            <a:ext cx="16734718" cy="5966291"/>
          </a:xfrm>
          <a:custGeom>
            <a:avLst/>
            <a:gdLst/>
            <a:ahLst/>
            <a:cxnLst/>
            <a:rect l="l" t="t" r="r" b="b"/>
            <a:pathLst>
              <a:path w="16734718" h="5966291">
                <a:moveTo>
                  <a:pt x="0" y="0"/>
                </a:moveTo>
                <a:lnTo>
                  <a:pt x="16734718" y="0"/>
                </a:lnTo>
                <a:lnTo>
                  <a:pt x="16734718" y="5966291"/>
                </a:lnTo>
                <a:lnTo>
                  <a:pt x="0" y="5966291"/>
                </a:lnTo>
                <a:lnTo>
                  <a:pt x="0" y="0"/>
                </a:lnTo>
                <a:close/>
              </a:path>
            </a:pathLst>
          </a:custGeom>
          <a:blipFill>
            <a:blip r:embed="rId8"/>
            <a:stretch>
              <a:fillRect/>
            </a:stretch>
          </a:blipFill>
        </p:spPr>
      </p:sp>
      <p:sp>
        <p:nvSpPr>
          <p:cNvPr id="17" name="TextBox 17"/>
          <p:cNvSpPr txBox="1"/>
          <p:nvPr/>
        </p:nvSpPr>
        <p:spPr>
          <a:xfrm>
            <a:off x="369331" y="573414"/>
            <a:ext cx="7487796" cy="1336848"/>
          </a:xfrm>
          <a:prstGeom prst="rect">
            <a:avLst/>
          </a:prstGeom>
        </p:spPr>
        <p:txBody>
          <a:bodyPr lIns="0" tIns="0" rIns="0" bIns="0" rtlCol="0" anchor="t">
            <a:spAutoFit/>
          </a:bodyPr>
          <a:lstStyle/>
          <a:p>
            <a:pPr algn="l">
              <a:lnSpc>
                <a:spcPts val="10190"/>
              </a:lnSpc>
            </a:pPr>
            <a:r>
              <a:rPr lang="en-US" sz="9523">
                <a:solidFill>
                  <a:srgbClr val="323232"/>
                </a:solidFill>
                <a:latin typeface="Bricolage Grotesque Bold"/>
              </a:rPr>
              <a:t>Architecture</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8067027" y="1795914"/>
            <a:ext cx="9509269" cy="7216636"/>
            <a:chOff x="0" y="0"/>
            <a:chExt cx="2261473" cy="1716244"/>
          </a:xfrm>
        </p:grpSpPr>
        <p:sp>
          <p:nvSpPr>
            <p:cNvPr id="3" name="Freeform 3"/>
            <p:cNvSpPr/>
            <p:nvPr/>
          </p:nvSpPr>
          <p:spPr>
            <a:xfrm>
              <a:off x="0" y="0"/>
              <a:ext cx="2261472" cy="1716244"/>
            </a:xfrm>
            <a:custGeom>
              <a:avLst/>
              <a:gdLst/>
              <a:ahLst/>
              <a:cxnLst/>
              <a:rect l="l" t="t" r="r" b="b"/>
              <a:pathLst>
                <a:path w="2261472" h="1716244">
                  <a:moveTo>
                    <a:pt x="41521" y="0"/>
                  </a:moveTo>
                  <a:lnTo>
                    <a:pt x="2219951" y="0"/>
                  </a:lnTo>
                  <a:cubicBezTo>
                    <a:pt x="2230963" y="0"/>
                    <a:pt x="2241524" y="4375"/>
                    <a:pt x="2249311" y="12161"/>
                  </a:cubicBezTo>
                  <a:cubicBezTo>
                    <a:pt x="2257098" y="19948"/>
                    <a:pt x="2261472" y="30509"/>
                    <a:pt x="2261472" y="41521"/>
                  </a:cubicBezTo>
                  <a:lnTo>
                    <a:pt x="2261472" y="1674723"/>
                  </a:lnTo>
                  <a:cubicBezTo>
                    <a:pt x="2261472" y="1697654"/>
                    <a:pt x="2242883" y="1716244"/>
                    <a:pt x="2219951" y="1716244"/>
                  </a:cubicBezTo>
                  <a:lnTo>
                    <a:pt x="41521" y="1716244"/>
                  </a:lnTo>
                  <a:cubicBezTo>
                    <a:pt x="30509" y="1716244"/>
                    <a:pt x="19948" y="1711869"/>
                    <a:pt x="12161" y="1704083"/>
                  </a:cubicBezTo>
                  <a:cubicBezTo>
                    <a:pt x="4375" y="1696296"/>
                    <a:pt x="0" y="1685735"/>
                    <a:pt x="0" y="1674723"/>
                  </a:cubicBezTo>
                  <a:lnTo>
                    <a:pt x="0" y="41521"/>
                  </a:lnTo>
                  <a:cubicBezTo>
                    <a:pt x="0" y="30509"/>
                    <a:pt x="4375" y="19948"/>
                    <a:pt x="12161" y="12161"/>
                  </a:cubicBezTo>
                  <a:cubicBezTo>
                    <a:pt x="19948" y="4375"/>
                    <a:pt x="30509" y="0"/>
                    <a:pt x="41521" y="0"/>
                  </a:cubicBezTo>
                  <a:close/>
                </a:path>
              </a:pathLst>
            </a:custGeom>
            <a:solidFill>
              <a:srgbClr val="EFEFEF"/>
            </a:solidFill>
          </p:spPr>
        </p:sp>
        <p:sp>
          <p:nvSpPr>
            <p:cNvPr id="4" name="TextBox 4"/>
            <p:cNvSpPr txBox="1"/>
            <p:nvPr/>
          </p:nvSpPr>
          <p:spPr>
            <a:xfrm>
              <a:off x="0" y="-38100"/>
              <a:ext cx="2261473" cy="1754344"/>
            </a:xfrm>
            <a:prstGeom prst="rect">
              <a:avLst/>
            </a:prstGeom>
          </p:spPr>
          <p:txBody>
            <a:bodyPr lIns="50800" tIns="50800" rIns="50800" bIns="50800" rtlCol="0" anchor="ctr"/>
            <a:lstStyle/>
            <a:p>
              <a:pPr algn="ctr">
                <a:lnSpc>
                  <a:spcPts val="2355"/>
                </a:lnSpc>
              </a:pPr>
              <a:endParaRPr/>
            </a:p>
          </p:txBody>
        </p:sp>
      </p:grpSp>
      <p:sp>
        <p:nvSpPr>
          <p:cNvPr id="5" name="Freeform 5"/>
          <p:cNvSpPr/>
          <p:nvPr/>
        </p:nvSpPr>
        <p:spPr>
          <a:xfrm rot="-6266636">
            <a:off x="-1479702" y="3929909"/>
            <a:ext cx="8280748" cy="10165281"/>
          </a:xfrm>
          <a:custGeom>
            <a:avLst/>
            <a:gdLst/>
            <a:ahLst/>
            <a:cxnLst/>
            <a:rect l="l" t="t" r="r" b="b"/>
            <a:pathLst>
              <a:path w="8280748" h="10165281">
                <a:moveTo>
                  <a:pt x="0" y="0"/>
                </a:moveTo>
                <a:lnTo>
                  <a:pt x="8280749" y="0"/>
                </a:lnTo>
                <a:lnTo>
                  <a:pt x="8280749" y="10165281"/>
                </a:lnTo>
                <a:lnTo>
                  <a:pt x="0" y="10165281"/>
                </a:lnTo>
                <a:lnTo>
                  <a:pt x="0" y="0"/>
                </a:lnTo>
                <a:close/>
              </a:path>
            </a:pathLst>
          </a:custGeom>
          <a:blipFill>
            <a:blip r:embed="rId2">
              <a:alphaModFix amt="35000"/>
              <a:extLst>
                <a:ext uri="{96DAC541-7B7A-43D3-8B79-37D633B846F1}">
                  <asvg:svgBlip xmlns:asvg="http://schemas.microsoft.com/office/drawing/2016/SVG/main" r:embed="rId3"/>
                </a:ext>
              </a:extLst>
            </a:blip>
            <a:stretch>
              <a:fillRect/>
            </a:stretch>
          </a:blipFill>
        </p:spPr>
      </p:sp>
      <p:grpSp>
        <p:nvGrpSpPr>
          <p:cNvPr id="6" name="Group 6"/>
          <p:cNvGrpSpPr/>
          <p:nvPr/>
        </p:nvGrpSpPr>
        <p:grpSpPr>
          <a:xfrm rot="-1711282">
            <a:off x="16843572" y="8701563"/>
            <a:ext cx="621973" cy="621973"/>
            <a:chOff x="0" y="0"/>
            <a:chExt cx="812800" cy="812800"/>
          </a:xfrm>
        </p:grpSpPr>
        <p:sp>
          <p:nvSpPr>
            <p:cNvPr id="7" name="Freeform 7"/>
            <p:cNvSpPr/>
            <p:nvPr/>
          </p:nvSpPr>
          <p:spPr>
            <a:xfrm>
              <a:off x="79270" y="79270"/>
              <a:ext cx="654260" cy="654260"/>
            </a:xfrm>
            <a:custGeom>
              <a:avLst/>
              <a:gdLst/>
              <a:ahLst/>
              <a:cxnLst/>
              <a:rect l="l" t="t" r="r" b="b"/>
              <a:pathLst>
                <a:path w="654260" h="654260">
                  <a:moveTo>
                    <a:pt x="379771" y="33524"/>
                  </a:moveTo>
                  <a:lnTo>
                    <a:pt x="403804" y="85020"/>
                  </a:lnTo>
                  <a:cubicBezTo>
                    <a:pt x="437809" y="157883"/>
                    <a:pt x="496377" y="216451"/>
                    <a:pt x="569240" y="250456"/>
                  </a:cubicBezTo>
                  <a:lnTo>
                    <a:pt x="620736" y="274489"/>
                  </a:lnTo>
                  <a:cubicBezTo>
                    <a:pt x="641187" y="284034"/>
                    <a:pt x="654260" y="304561"/>
                    <a:pt x="654260" y="327130"/>
                  </a:cubicBezTo>
                  <a:cubicBezTo>
                    <a:pt x="654260" y="349699"/>
                    <a:pt x="641187" y="370226"/>
                    <a:pt x="620736" y="379771"/>
                  </a:cubicBezTo>
                  <a:lnTo>
                    <a:pt x="569240" y="403804"/>
                  </a:lnTo>
                  <a:cubicBezTo>
                    <a:pt x="496377" y="437809"/>
                    <a:pt x="437809" y="496377"/>
                    <a:pt x="403804" y="569240"/>
                  </a:cubicBezTo>
                  <a:lnTo>
                    <a:pt x="379771" y="620736"/>
                  </a:lnTo>
                  <a:cubicBezTo>
                    <a:pt x="370226" y="641187"/>
                    <a:pt x="349699" y="654260"/>
                    <a:pt x="327130" y="654260"/>
                  </a:cubicBezTo>
                  <a:cubicBezTo>
                    <a:pt x="304561" y="654260"/>
                    <a:pt x="284034" y="641187"/>
                    <a:pt x="274489" y="620736"/>
                  </a:cubicBezTo>
                  <a:lnTo>
                    <a:pt x="250456" y="569240"/>
                  </a:lnTo>
                  <a:cubicBezTo>
                    <a:pt x="216451" y="496377"/>
                    <a:pt x="157883" y="437809"/>
                    <a:pt x="85020" y="403804"/>
                  </a:cubicBezTo>
                  <a:lnTo>
                    <a:pt x="33524" y="379771"/>
                  </a:lnTo>
                  <a:cubicBezTo>
                    <a:pt x="13073" y="370226"/>
                    <a:pt x="0" y="349699"/>
                    <a:pt x="0" y="327130"/>
                  </a:cubicBezTo>
                  <a:cubicBezTo>
                    <a:pt x="0" y="304561"/>
                    <a:pt x="13073" y="284034"/>
                    <a:pt x="33524" y="274489"/>
                  </a:cubicBezTo>
                  <a:lnTo>
                    <a:pt x="85020" y="250456"/>
                  </a:lnTo>
                  <a:cubicBezTo>
                    <a:pt x="157883" y="216451"/>
                    <a:pt x="216451" y="157883"/>
                    <a:pt x="250456" y="85020"/>
                  </a:cubicBezTo>
                  <a:lnTo>
                    <a:pt x="274489" y="33524"/>
                  </a:lnTo>
                  <a:cubicBezTo>
                    <a:pt x="284034" y="13073"/>
                    <a:pt x="304561" y="0"/>
                    <a:pt x="327130" y="0"/>
                  </a:cubicBezTo>
                  <a:cubicBezTo>
                    <a:pt x="349699" y="0"/>
                    <a:pt x="370226" y="13073"/>
                    <a:pt x="379771" y="33524"/>
                  </a:cubicBezTo>
                  <a:close/>
                </a:path>
              </a:pathLst>
            </a:custGeom>
            <a:solidFill>
              <a:srgbClr val="323232"/>
            </a:solidFill>
          </p:spPr>
        </p:sp>
        <p:sp>
          <p:nvSpPr>
            <p:cNvPr id="8" name="TextBox 8"/>
            <p:cNvSpPr txBox="1"/>
            <p:nvPr/>
          </p:nvSpPr>
          <p:spPr>
            <a:xfrm>
              <a:off x="190500" y="152400"/>
              <a:ext cx="431800" cy="469900"/>
            </a:xfrm>
            <a:prstGeom prst="rect">
              <a:avLst/>
            </a:prstGeom>
          </p:spPr>
          <p:txBody>
            <a:bodyPr lIns="50800" tIns="50800" rIns="50800" bIns="50800" rtlCol="0" anchor="ctr"/>
            <a:lstStyle/>
            <a:p>
              <a:pPr algn="ctr">
                <a:lnSpc>
                  <a:spcPts val="2730"/>
                </a:lnSpc>
              </a:pPr>
              <a:endParaRPr/>
            </a:p>
          </p:txBody>
        </p:sp>
      </p:grpSp>
      <p:grpSp>
        <p:nvGrpSpPr>
          <p:cNvPr id="9" name="Group 9"/>
          <p:cNvGrpSpPr/>
          <p:nvPr/>
        </p:nvGrpSpPr>
        <p:grpSpPr>
          <a:xfrm rot="1328980">
            <a:off x="2913447" y="7188400"/>
            <a:ext cx="596076" cy="596076"/>
            <a:chOff x="0" y="0"/>
            <a:chExt cx="812800" cy="812800"/>
          </a:xfrm>
        </p:grpSpPr>
        <p:sp>
          <p:nvSpPr>
            <p:cNvPr id="10" name="Freeform 10"/>
            <p:cNvSpPr/>
            <p:nvPr/>
          </p:nvSpPr>
          <p:spPr>
            <a:xfrm>
              <a:off x="49629" y="49629"/>
              <a:ext cx="713543" cy="713543"/>
            </a:xfrm>
            <a:custGeom>
              <a:avLst/>
              <a:gdLst/>
              <a:ahLst/>
              <a:cxnLst/>
              <a:rect l="l" t="t" r="r" b="b"/>
              <a:pathLst>
                <a:path w="713543" h="713543">
                  <a:moveTo>
                    <a:pt x="389728" y="20988"/>
                  </a:moveTo>
                  <a:lnTo>
                    <a:pt x="453129" y="156839"/>
                  </a:lnTo>
                  <a:cubicBezTo>
                    <a:pt x="474419" y="202456"/>
                    <a:pt x="511086" y="239123"/>
                    <a:pt x="556703" y="260413"/>
                  </a:cubicBezTo>
                  <a:lnTo>
                    <a:pt x="692554" y="323814"/>
                  </a:lnTo>
                  <a:cubicBezTo>
                    <a:pt x="705358" y="329790"/>
                    <a:pt x="713542" y="342641"/>
                    <a:pt x="713542" y="356771"/>
                  </a:cubicBezTo>
                  <a:cubicBezTo>
                    <a:pt x="713542" y="370901"/>
                    <a:pt x="705358" y="383752"/>
                    <a:pt x="692554" y="389728"/>
                  </a:cubicBezTo>
                  <a:lnTo>
                    <a:pt x="556703" y="453129"/>
                  </a:lnTo>
                  <a:cubicBezTo>
                    <a:pt x="511086" y="474419"/>
                    <a:pt x="474419" y="511086"/>
                    <a:pt x="453129" y="556703"/>
                  </a:cubicBezTo>
                  <a:lnTo>
                    <a:pt x="389728" y="692554"/>
                  </a:lnTo>
                  <a:cubicBezTo>
                    <a:pt x="383752" y="705358"/>
                    <a:pt x="370901" y="713542"/>
                    <a:pt x="356771" y="713542"/>
                  </a:cubicBezTo>
                  <a:cubicBezTo>
                    <a:pt x="342641" y="713542"/>
                    <a:pt x="329790" y="705358"/>
                    <a:pt x="323814" y="692554"/>
                  </a:cubicBezTo>
                  <a:lnTo>
                    <a:pt x="260413" y="556703"/>
                  </a:lnTo>
                  <a:cubicBezTo>
                    <a:pt x="239123" y="511086"/>
                    <a:pt x="202456" y="474419"/>
                    <a:pt x="156839" y="453129"/>
                  </a:cubicBezTo>
                  <a:lnTo>
                    <a:pt x="20988" y="389728"/>
                  </a:lnTo>
                  <a:cubicBezTo>
                    <a:pt x="8184" y="383752"/>
                    <a:pt x="0" y="370901"/>
                    <a:pt x="0" y="356771"/>
                  </a:cubicBezTo>
                  <a:cubicBezTo>
                    <a:pt x="0" y="342641"/>
                    <a:pt x="8184" y="329790"/>
                    <a:pt x="20988" y="323814"/>
                  </a:cubicBezTo>
                  <a:lnTo>
                    <a:pt x="156839" y="260413"/>
                  </a:lnTo>
                  <a:cubicBezTo>
                    <a:pt x="202456" y="239123"/>
                    <a:pt x="239123" y="202456"/>
                    <a:pt x="260413" y="156839"/>
                  </a:cubicBezTo>
                  <a:lnTo>
                    <a:pt x="323814" y="20988"/>
                  </a:lnTo>
                  <a:cubicBezTo>
                    <a:pt x="329790" y="8184"/>
                    <a:pt x="342641" y="0"/>
                    <a:pt x="356771" y="0"/>
                  </a:cubicBezTo>
                  <a:cubicBezTo>
                    <a:pt x="370901" y="0"/>
                    <a:pt x="383752" y="8184"/>
                    <a:pt x="389728" y="20988"/>
                  </a:cubicBezTo>
                  <a:close/>
                </a:path>
              </a:pathLst>
            </a:custGeom>
            <a:solidFill>
              <a:srgbClr val="323232"/>
            </a:solidFill>
          </p:spPr>
        </p:sp>
        <p:sp>
          <p:nvSpPr>
            <p:cNvPr id="11" name="TextBox 11"/>
            <p:cNvSpPr txBox="1"/>
            <p:nvPr/>
          </p:nvSpPr>
          <p:spPr>
            <a:xfrm>
              <a:off x="190500" y="152400"/>
              <a:ext cx="431800" cy="469900"/>
            </a:xfrm>
            <a:prstGeom prst="rect">
              <a:avLst/>
            </a:prstGeom>
          </p:spPr>
          <p:txBody>
            <a:bodyPr lIns="50800" tIns="50800" rIns="50800" bIns="50800" rtlCol="0" anchor="ctr"/>
            <a:lstStyle/>
            <a:p>
              <a:pPr algn="ctr">
                <a:lnSpc>
                  <a:spcPts val="2730"/>
                </a:lnSpc>
              </a:pPr>
              <a:endParaRPr/>
            </a:p>
          </p:txBody>
        </p:sp>
      </p:grpSp>
      <p:sp>
        <p:nvSpPr>
          <p:cNvPr id="12" name="Freeform 12"/>
          <p:cNvSpPr/>
          <p:nvPr/>
        </p:nvSpPr>
        <p:spPr>
          <a:xfrm>
            <a:off x="5945968" y="6862782"/>
            <a:ext cx="313484" cy="311774"/>
          </a:xfrm>
          <a:custGeom>
            <a:avLst/>
            <a:gdLst/>
            <a:ahLst/>
            <a:cxnLst/>
            <a:rect l="l" t="t" r="r" b="b"/>
            <a:pathLst>
              <a:path w="313484" h="311774">
                <a:moveTo>
                  <a:pt x="0" y="0"/>
                </a:moveTo>
                <a:lnTo>
                  <a:pt x="313484" y="0"/>
                </a:lnTo>
                <a:lnTo>
                  <a:pt x="313484" y="311774"/>
                </a:lnTo>
                <a:lnTo>
                  <a:pt x="0" y="31177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3" name="Freeform 13"/>
          <p:cNvSpPr/>
          <p:nvPr/>
        </p:nvSpPr>
        <p:spPr>
          <a:xfrm>
            <a:off x="8298069" y="2531708"/>
            <a:ext cx="9047185" cy="5745047"/>
          </a:xfrm>
          <a:custGeom>
            <a:avLst/>
            <a:gdLst/>
            <a:ahLst/>
            <a:cxnLst/>
            <a:rect l="l" t="t" r="r" b="b"/>
            <a:pathLst>
              <a:path w="9047185" h="5745047">
                <a:moveTo>
                  <a:pt x="0" y="0"/>
                </a:moveTo>
                <a:lnTo>
                  <a:pt x="9047185" y="0"/>
                </a:lnTo>
                <a:lnTo>
                  <a:pt x="9047185" y="5745047"/>
                </a:lnTo>
                <a:lnTo>
                  <a:pt x="0" y="5745047"/>
                </a:lnTo>
                <a:lnTo>
                  <a:pt x="0" y="0"/>
                </a:lnTo>
                <a:close/>
              </a:path>
            </a:pathLst>
          </a:custGeom>
          <a:blipFill>
            <a:blip r:embed="rId6"/>
            <a:stretch>
              <a:fillRect/>
            </a:stretch>
          </a:blipFill>
        </p:spPr>
      </p:sp>
      <p:sp>
        <p:nvSpPr>
          <p:cNvPr id="14" name="TextBox 14"/>
          <p:cNvSpPr txBox="1"/>
          <p:nvPr/>
        </p:nvSpPr>
        <p:spPr>
          <a:xfrm>
            <a:off x="711704" y="1910214"/>
            <a:ext cx="6982172" cy="2434687"/>
          </a:xfrm>
          <a:prstGeom prst="rect">
            <a:avLst/>
          </a:prstGeom>
        </p:spPr>
        <p:txBody>
          <a:bodyPr lIns="0" tIns="0" rIns="0" bIns="0" rtlCol="0" anchor="t">
            <a:spAutoFit/>
          </a:bodyPr>
          <a:lstStyle/>
          <a:p>
            <a:pPr algn="l">
              <a:lnSpc>
                <a:spcPts val="9441"/>
              </a:lnSpc>
            </a:pPr>
            <a:r>
              <a:rPr lang="en-US" sz="8906">
                <a:solidFill>
                  <a:srgbClr val="323232"/>
                </a:solidFill>
                <a:latin typeface="Bricolage Grotesque Bold"/>
              </a:rPr>
              <a:t>Dataset</a:t>
            </a:r>
          </a:p>
          <a:p>
            <a:pPr algn="l">
              <a:lnSpc>
                <a:spcPts val="9441"/>
              </a:lnSpc>
            </a:pPr>
            <a:r>
              <a:rPr lang="en-US" sz="8906">
                <a:solidFill>
                  <a:srgbClr val="323232"/>
                </a:solidFill>
                <a:latin typeface="Bricolage Grotesque Bold"/>
              </a:rPr>
              <a:t>Description</a:t>
            </a:r>
          </a:p>
        </p:txBody>
      </p:sp>
      <p:sp>
        <p:nvSpPr>
          <p:cNvPr id="15" name="TextBox 15"/>
          <p:cNvSpPr txBox="1"/>
          <p:nvPr/>
        </p:nvSpPr>
        <p:spPr>
          <a:xfrm>
            <a:off x="711704" y="4857151"/>
            <a:ext cx="5894801" cy="843569"/>
          </a:xfrm>
          <a:prstGeom prst="rect">
            <a:avLst/>
          </a:prstGeom>
        </p:spPr>
        <p:txBody>
          <a:bodyPr lIns="0" tIns="0" rIns="0" bIns="0" rtlCol="0" anchor="t">
            <a:spAutoFit/>
          </a:bodyPr>
          <a:lstStyle/>
          <a:p>
            <a:pPr algn="l">
              <a:lnSpc>
                <a:spcPts val="3379"/>
              </a:lnSpc>
            </a:pPr>
            <a:r>
              <a:rPr lang="en-US" sz="2413">
                <a:solidFill>
                  <a:srgbClr val="323232"/>
                </a:solidFill>
                <a:latin typeface="Bricolage Grotesque"/>
              </a:rPr>
              <a:t>Data was fetched from yfinance (Yahoo finance) using python API keys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422581" y="964487"/>
            <a:ext cx="17308827" cy="8293813"/>
          </a:xfrm>
          <a:custGeom>
            <a:avLst/>
            <a:gdLst/>
            <a:ahLst/>
            <a:cxnLst/>
            <a:rect l="l" t="t" r="r" b="b"/>
            <a:pathLst>
              <a:path w="17308827" h="8293813">
                <a:moveTo>
                  <a:pt x="0" y="0"/>
                </a:moveTo>
                <a:lnTo>
                  <a:pt x="17308828" y="0"/>
                </a:lnTo>
                <a:lnTo>
                  <a:pt x="17308828" y="8293813"/>
                </a:lnTo>
                <a:lnTo>
                  <a:pt x="0" y="8293813"/>
                </a:lnTo>
                <a:lnTo>
                  <a:pt x="0" y="0"/>
                </a:lnTo>
                <a:close/>
              </a:path>
            </a:pathLst>
          </a:custGeom>
          <a:blipFill>
            <a:blip r:embed="rId2"/>
            <a:stretch>
              <a:fillRect/>
            </a:stretch>
          </a:blipFill>
        </p:spPr>
      </p:sp>
      <p:sp>
        <p:nvSpPr>
          <p:cNvPr id="3" name="Freeform 3"/>
          <p:cNvSpPr/>
          <p:nvPr/>
        </p:nvSpPr>
        <p:spPr>
          <a:xfrm>
            <a:off x="15674009" y="-1092913"/>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2434680" y="8761731"/>
            <a:ext cx="6172200" cy="4114800"/>
          </a:xfrm>
          <a:custGeom>
            <a:avLst/>
            <a:gdLst/>
            <a:ahLst/>
            <a:cxnLst/>
            <a:rect l="l" t="t" r="r" b="b"/>
            <a:pathLst>
              <a:path w="6172200" h="4114800">
                <a:moveTo>
                  <a:pt x="0" y="0"/>
                </a:moveTo>
                <a:lnTo>
                  <a:pt x="6172200" y="0"/>
                </a:lnTo>
                <a:lnTo>
                  <a:pt x="6172200"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9397581">
            <a:off x="-2708419" y="-3290201"/>
            <a:ext cx="9122378" cy="11198448"/>
          </a:xfrm>
          <a:custGeom>
            <a:avLst/>
            <a:gdLst/>
            <a:ahLst/>
            <a:cxnLst/>
            <a:rect l="l" t="t" r="r" b="b"/>
            <a:pathLst>
              <a:path w="9122378" h="11198448">
                <a:moveTo>
                  <a:pt x="0" y="0"/>
                </a:moveTo>
                <a:lnTo>
                  <a:pt x="9122377" y="0"/>
                </a:lnTo>
                <a:lnTo>
                  <a:pt x="9122377" y="11198448"/>
                </a:lnTo>
                <a:lnTo>
                  <a:pt x="0" y="11198448"/>
                </a:lnTo>
                <a:lnTo>
                  <a:pt x="0" y="0"/>
                </a:lnTo>
                <a:close/>
              </a:path>
            </a:pathLst>
          </a:custGeom>
          <a:blipFill>
            <a:blip r:embed="rId2">
              <a:alphaModFix amt="35000"/>
              <a:extLst>
                <a:ext uri="{96DAC541-7B7A-43D3-8B79-37D633B846F1}">
                  <asvg:svgBlip xmlns:asvg="http://schemas.microsoft.com/office/drawing/2016/SVG/main" r:embed="rId3"/>
                </a:ext>
              </a:extLst>
            </a:blip>
            <a:stretch>
              <a:fillRect/>
            </a:stretch>
          </a:blipFill>
        </p:spPr>
      </p:sp>
      <p:sp>
        <p:nvSpPr>
          <p:cNvPr id="3" name="Freeform 3"/>
          <p:cNvSpPr/>
          <p:nvPr/>
        </p:nvSpPr>
        <p:spPr>
          <a:xfrm>
            <a:off x="14071048" y="5936419"/>
            <a:ext cx="6372403" cy="6372403"/>
          </a:xfrm>
          <a:custGeom>
            <a:avLst/>
            <a:gdLst/>
            <a:ahLst/>
            <a:cxnLst/>
            <a:rect l="l" t="t" r="r" b="b"/>
            <a:pathLst>
              <a:path w="6372403" h="6372403">
                <a:moveTo>
                  <a:pt x="0" y="0"/>
                </a:moveTo>
                <a:lnTo>
                  <a:pt x="6372404" y="0"/>
                </a:lnTo>
                <a:lnTo>
                  <a:pt x="6372404" y="6372404"/>
                </a:lnTo>
                <a:lnTo>
                  <a:pt x="0" y="637240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4" name="Group 4"/>
          <p:cNvGrpSpPr/>
          <p:nvPr/>
        </p:nvGrpSpPr>
        <p:grpSpPr>
          <a:xfrm>
            <a:off x="2781064" y="3785459"/>
            <a:ext cx="12725872" cy="6134147"/>
            <a:chOff x="0" y="0"/>
            <a:chExt cx="2038184" cy="982449"/>
          </a:xfrm>
        </p:grpSpPr>
        <p:sp>
          <p:nvSpPr>
            <p:cNvPr id="5" name="Freeform 5"/>
            <p:cNvSpPr/>
            <p:nvPr/>
          </p:nvSpPr>
          <p:spPr>
            <a:xfrm>
              <a:off x="0" y="0"/>
              <a:ext cx="2038184" cy="982449"/>
            </a:xfrm>
            <a:custGeom>
              <a:avLst/>
              <a:gdLst/>
              <a:ahLst/>
              <a:cxnLst/>
              <a:rect l="l" t="t" r="r" b="b"/>
              <a:pathLst>
                <a:path w="2038184" h="982449">
                  <a:moveTo>
                    <a:pt x="25551" y="0"/>
                  </a:moveTo>
                  <a:lnTo>
                    <a:pt x="2012633" y="0"/>
                  </a:lnTo>
                  <a:cubicBezTo>
                    <a:pt x="2026745" y="0"/>
                    <a:pt x="2038184" y="11440"/>
                    <a:pt x="2038184" y="25551"/>
                  </a:cubicBezTo>
                  <a:lnTo>
                    <a:pt x="2038184" y="956898"/>
                  </a:lnTo>
                  <a:cubicBezTo>
                    <a:pt x="2038184" y="971009"/>
                    <a:pt x="2026745" y="982449"/>
                    <a:pt x="2012633" y="982449"/>
                  </a:cubicBezTo>
                  <a:lnTo>
                    <a:pt x="25551" y="982449"/>
                  </a:lnTo>
                  <a:cubicBezTo>
                    <a:pt x="11440" y="982449"/>
                    <a:pt x="0" y="971009"/>
                    <a:pt x="0" y="956898"/>
                  </a:cubicBezTo>
                  <a:lnTo>
                    <a:pt x="0" y="25551"/>
                  </a:lnTo>
                  <a:cubicBezTo>
                    <a:pt x="0" y="11440"/>
                    <a:pt x="11440" y="0"/>
                    <a:pt x="25551" y="0"/>
                  </a:cubicBezTo>
                  <a:close/>
                </a:path>
              </a:pathLst>
            </a:custGeom>
            <a:blipFill>
              <a:blip r:embed="rId6"/>
              <a:stretch>
                <a:fillRect t="-1367" b="-1367"/>
              </a:stretch>
            </a:blipFill>
          </p:spPr>
        </p:sp>
      </p:grpSp>
      <p:sp>
        <p:nvSpPr>
          <p:cNvPr id="6" name="TextBox 6"/>
          <p:cNvSpPr txBox="1"/>
          <p:nvPr/>
        </p:nvSpPr>
        <p:spPr>
          <a:xfrm>
            <a:off x="4216952" y="625263"/>
            <a:ext cx="9854097" cy="1003489"/>
          </a:xfrm>
          <a:prstGeom prst="rect">
            <a:avLst/>
          </a:prstGeom>
        </p:spPr>
        <p:txBody>
          <a:bodyPr lIns="0" tIns="0" rIns="0" bIns="0" rtlCol="0" anchor="t">
            <a:spAutoFit/>
          </a:bodyPr>
          <a:lstStyle/>
          <a:p>
            <a:pPr algn="l">
              <a:lnSpc>
                <a:spcPts val="7684"/>
              </a:lnSpc>
            </a:pPr>
            <a:r>
              <a:rPr lang="en-US" sz="6986">
                <a:solidFill>
                  <a:srgbClr val="2B2B2B"/>
                </a:solidFill>
                <a:latin typeface="Bricolage Grotesque Bold"/>
              </a:rPr>
              <a:t>Comparative Analysis</a:t>
            </a:r>
          </a:p>
        </p:txBody>
      </p:sp>
      <p:sp>
        <p:nvSpPr>
          <p:cNvPr id="7" name="TextBox 7"/>
          <p:cNvSpPr txBox="1"/>
          <p:nvPr/>
        </p:nvSpPr>
        <p:spPr>
          <a:xfrm>
            <a:off x="6300673" y="1876402"/>
            <a:ext cx="5686654" cy="432621"/>
          </a:xfrm>
          <a:prstGeom prst="rect">
            <a:avLst/>
          </a:prstGeom>
        </p:spPr>
        <p:txBody>
          <a:bodyPr lIns="0" tIns="0" rIns="0" bIns="0" rtlCol="0" anchor="t">
            <a:spAutoFit/>
          </a:bodyPr>
          <a:lstStyle/>
          <a:p>
            <a:pPr algn="l">
              <a:lnSpc>
                <a:spcPts val="3454"/>
              </a:lnSpc>
              <a:spcBef>
                <a:spcPct val="0"/>
              </a:spcBef>
            </a:pPr>
            <a:r>
              <a:rPr lang="en-US" sz="2467">
                <a:solidFill>
                  <a:srgbClr val="2B2B2B"/>
                </a:solidFill>
                <a:latin typeface="Bricolage Grotesque"/>
              </a:rPr>
              <a:t>Comparing multiple prediction models</a:t>
            </a:r>
          </a:p>
        </p:txBody>
      </p:sp>
      <p:sp>
        <p:nvSpPr>
          <p:cNvPr id="8" name="TextBox 8"/>
          <p:cNvSpPr txBox="1"/>
          <p:nvPr/>
        </p:nvSpPr>
        <p:spPr>
          <a:xfrm>
            <a:off x="7981825" y="2900269"/>
            <a:ext cx="2324351" cy="580390"/>
          </a:xfrm>
          <a:prstGeom prst="rect">
            <a:avLst/>
          </a:prstGeom>
        </p:spPr>
        <p:txBody>
          <a:bodyPr lIns="0" tIns="0" rIns="0" bIns="0" rtlCol="0" anchor="t">
            <a:spAutoFit/>
          </a:bodyPr>
          <a:lstStyle/>
          <a:p>
            <a:pPr algn="ctr">
              <a:lnSpc>
                <a:spcPts val="4759"/>
              </a:lnSpc>
            </a:pPr>
            <a:r>
              <a:rPr lang="en-US" sz="3399">
                <a:solidFill>
                  <a:srgbClr val="2B2B2B"/>
                </a:solidFill>
                <a:latin typeface="Canva Sans Bold"/>
              </a:rPr>
              <a:t>KNN</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9397581">
            <a:off x="-2708419" y="-3290201"/>
            <a:ext cx="9122378" cy="11198448"/>
          </a:xfrm>
          <a:custGeom>
            <a:avLst/>
            <a:gdLst/>
            <a:ahLst/>
            <a:cxnLst/>
            <a:rect l="l" t="t" r="r" b="b"/>
            <a:pathLst>
              <a:path w="9122378" h="11198448">
                <a:moveTo>
                  <a:pt x="0" y="0"/>
                </a:moveTo>
                <a:lnTo>
                  <a:pt x="9122377" y="0"/>
                </a:lnTo>
                <a:lnTo>
                  <a:pt x="9122377" y="11198448"/>
                </a:lnTo>
                <a:lnTo>
                  <a:pt x="0" y="11198448"/>
                </a:lnTo>
                <a:lnTo>
                  <a:pt x="0" y="0"/>
                </a:lnTo>
                <a:close/>
              </a:path>
            </a:pathLst>
          </a:custGeom>
          <a:blipFill>
            <a:blip r:embed="rId2">
              <a:alphaModFix amt="35000"/>
              <a:extLst>
                <a:ext uri="{96DAC541-7B7A-43D3-8B79-37D633B846F1}">
                  <asvg:svgBlip xmlns:asvg="http://schemas.microsoft.com/office/drawing/2016/SVG/main" r:embed="rId3"/>
                </a:ext>
              </a:extLst>
            </a:blip>
            <a:stretch>
              <a:fillRect/>
            </a:stretch>
          </a:blipFill>
        </p:spPr>
      </p:sp>
      <p:sp>
        <p:nvSpPr>
          <p:cNvPr id="3" name="Freeform 3"/>
          <p:cNvSpPr/>
          <p:nvPr/>
        </p:nvSpPr>
        <p:spPr>
          <a:xfrm>
            <a:off x="14071048" y="5936419"/>
            <a:ext cx="6372403" cy="6372403"/>
          </a:xfrm>
          <a:custGeom>
            <a:avLst/>
            <a:gdLst/>
            <a:ahLst/>
            <a:cxnLst/>
            <a:rect l="l" t="t" r="r" b="b"/>
            <a:pathLst>
              <a:path w="6372403" h="6372403">
                <a:moveTo>
                  <a:pt x="0" y="0"/>
                </a:moveTo>
                <a:lnTo>
                  <a:pt x="6372404" y="0"/>
                </a:lnTo>
                <a:lnTo>
                  <a:pt x="6372404" y="6372404"/>
                </a:lnTo>
                <a:lnTo>
                  <a:pt x="0" y="637240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4" name="Group 4"/>
          <p:cNvGrpSpPr/>
          <p:nvPr/>
        </p:nvGrpSpPr>
        <p:grpSpPr>
          <a:xfrm>
            <a:off x="1352606" y="2180798"/>
            <a:ext cx="15582788" cy="7511242"/>
            <a:chOff x="0" y="0"/>
            <a:chExt cx="2038184" cy="982449"/>
          </a:xfrm>
        </p:grpSpPr>
        <p:sp>
          <p:nvSpPr>
            <p:cNvPr id="5" name="Freeform 5"/>
            <p:cNvSpPr/>
            <p:nvPr/>
          </p:nvSpPr>
          <p:spPr>
            <a:xfrm>
              <a:off x="0" y="0"/>
              <a:ext cx="2038184" cy="982449"/>
            </a:xfrm>
            <a:custGeom>
              <a:avLst/>
              <a:gdLst/>
              <a:ahLst/>
              <a:cxnLst/>
              <a:rect l="l" t="t" r="r" b="b"/>
              <a:pathLst>
                <a:path w="2038184" h="982449">
                  <a:moveTo>
                    <a:pt x="20867" y="0"/>
                  </a:moveTo>
                  <a:lnTo>
                    <a:pt x="2017318" y="0"/>
                  </a:lnTo>
                  <a:cubicBezTo>
                    <a:pt x="2028842" y="0"/>
                    <a:pt x="2038184" y="9342"/>
                    <a:pt x="2038184" y="20867"/>
                  </a:cubicBezTo>
                  <a:lnTo>
                    <a:pt x="2038184" y="961582"/>
                  </a:lnTo>
                  <a:cubicBezTo>
                    <a:pt x="2038184" y="973107"/>
                    <a:pt x="2028842" y="982449"/>
                    <a:pt x="2017318" y="982449"/>
                  </a:cubicBezTo>
                  <a:lnTo>
                    <a:pt x="20867" y="982449"/>
                  </a:lnTo>
                  <a:cubicBezTo>
                    <a:pt x="9342" y="982449"/>
                    <a:pt x="0" y="973107"/>
                    <a:pt x="0" y="961582"/>
                  </a:cubicBezTo>
                  <a:lnTo>
                    <a:pt x="0" y="20867"/>
                  </a:lnTo>
                  <a:cubicBezTo>
                    <a:pt x="0" y="9342"/>
                    <a:pt x="9342" y="0"/>
                    <a:pt x="20867" y="0"/>
                  </a:cubicBezTo>
                  <a:close/>
                </a:path>
              </a:pathLst>
            </a:custGeom>
            <a:blipFill>
              <a:blip r:embed="rId6"/>
              <a:stretch>
                <a:fillRect t="-4972" b="-4972"/>
              </a:stretch>
            </a:blipFill>
          </p:spPr>
        </p:sp>
      </p:grpSp>
      <p:sp>
        <p:nvSpPr>
          <p:cNvPr id="6" name="TextBox 6"/>
          <p:cNvSpPr txBox="1"/>
          <p:nvPr/>
        </p:nvSpPr>
        <p:spPr>
          <a:xfrm>
            <a:off x="6647784" y="962025"/>
            <a:ext cx="4992432" cy="580390"/>
          </a:xfrm>
          <a:prstGeom prst="rect">
            <a:avLst/>
          </a:prstGeom>
        </p:spPr>
        <p:txBody>
          <a:bodyPr lIns="0" tIns="0" rIns="0" bIns="0" rtlCol="0" anchor="t">
            <a:spAutoFit/>
          </a:bodyPr>
          <a:lstStyle/>
          <a:p>
            <a:pPr algn="ctr">
              <a:lnSpc>
                <a:spcPts val="4759"/>
              </a:lnSpc>
            </a:pPr>
            <a:r>
              <a:rPr lang="en-US" sz="3399">
                <a:solidFill>
                  <a:srgbClr val="2B2B2B"/>
                </a:solidFill>
                <a:latin typeface="Canva Sans Bold"/>
              </a:rPr>
              <a:t>LINEAR REGRESSION</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9397581">
            <a:off x="-2708419" y="-3290201"/>
            <a:ext cx="9122378" cy="11198448"/>
          </a:xfrm>
          <a:custGeom>
            <a:avLst/>
            <a:gdLst/>
            <a:ahLst/>
            <a:cxnLst/>
            <a:rect l="l" t="t" r="r" b="b"/>
            <a:pathLst>
              <a:path w="9122378" h="11198448">
                <a:moveTo>
                  <a:pt x="0" y="0"/>
                </a:moveTo>
                <a:lnTo>
                  <a:pt x="9122377" y="0"/>
                </a:lnTo>
                <a:lnTo>
                  <a:pt x="9122377" y="11198448"/>
                </a:lnTo>
                <a:lnTo>
                  <a:pt x="0" y="11198448"/>
                </a:lnTo>
                <a:lnTo>
                  <a:pt x="0" y="0"/>
                </a:lnTo>
                <a:close/>
              </a:path>
            </a:pathLst>
          </a:custGeom>
          <a:blipFill>
            <a:blip r:embed="rId2">
              <a:alphaModFix amt="35000"/>
              <a:extLst>
                <a:ext uri="{96DAC541-7B7A-43D3-8B79-37D633B846F1}">
                  <asvg:svgBlip xmlns:asvg="http://schemas.microsoft.com/office/drawing/2016/SVG/main" r:embed="rId3"/>
                </a:ext>
              </a:extLst>
            </a:blip>
            <a:stretch>
              <a:fillRect/>
            </a:stretch>
          </a:blipFill>
        </p:spPr>
      </p:sp>
      <p:sp>
        <p:nvSpPr>
          <p:cNvPr id="3" name="Freeform 3"/>
          <p:cNvSpPr/>
          <p:nvPr/>
        </p:nvSpPr>
        <p:spPr>
          <a:xfrm>
            <a:off x="14071048" y="5936419"/>
            <a:ext cx="6372403" cy="6372403"/>
          </a:xfrm>
          <a:custGeom>
            <a:avLst/>
            <a:gdLst/>
            <a:ahLst/>
            <a:cxnLst/>
            <a:rect l="l" t="t" r="r" b="b"/>
            <a:pathLst>
              <a:path w="6372403" h="6372403">
                <a:moveTo>
                  <a:pt x="0" y="0"/>
                </a:moveTo>
                <a:lnTo>
                  <a:pt x="6372404" y="0"/>
                </a:lnTo>
                <a:lnTo>
                  <a:pt x="6372404" y="6372404"/>
                </a:lnTo>
                <a:lnTo>
                  <a:pt x="0" y="637240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4" name="Group 4"/>
          <p:cNvGrpSpPr/>
          <p:nvPr/>
        </p:nvGrpSpPr>
        <p:grpSpPr>
          <a:xfrm>
            <a:off x="1420335" y="2213445"/>
            <a:ext cx="15515059" cy="7478595"/>
            <a:chOff x="0" y="0"/>
            <a:chExt cx="2038184" cy="982449"/>
          </a:xfrm>
        </p:grpSpPr>
        <p:sp>
          <p:nvSpPr>
            <p:cNvPr id="5" name="Freeform 5"/>
            <p:cNvSpPr/>
            <p:nvPr/>
          </p:nvSpPr>
          <p:spPr>
            <a:xfrm>
              <a:off x="0" y="0"/>
              <a:ext cx="2038184" cy="982449"/>
            </a:xfrm>
            <a:custGeom>
              <a:avLst/>
              <a:gdLst/>
              <a:ahLst/>
              <a:cxnLst/>
              <a:rect l="l" t="t" r="r" b="b"/>
              <a:pathLst>
                <a:path w="2038184" h="982449">
                  <a:moveTo>
                    <a:pt x="20958" y="0"/>
                  </a:moveTo>
                  <a:lnTo>
                    <a:pt x="2017226" y="0"/>
                  </a:lnTo>
                  <a:cubicBezTo>
                    <a:pt x="2022785" y="0"/>
                    <a:pt x="2028115" y="2208"/>
                    <a:pt x="2032046" y="6138"/>
                  </a:cubicBezTo>
                  <a:cubicBezTo>
                    <a:pt x="2035976" y="10069"/>
                    <a:pt x="2038184" y="15399"/>
                    <a:pt x="2038184" y="20958"/>
                  </a:cubicBezTo>
                  <a:lnTo>
                    <a:pt x="2038184" y="961491"/>
                  </a:lnTo>
                  <a:cubicBezTo>
                    <a:pt x="2038184" y="967050"/>
                    <a:pt x="2035976" y="972380"/>
                    <a:pt x="2032046" y="976311"/>
                  </a:cubicBezTo>
                  <a:cubicBezTo>
                    <a:pt x="2028115" y="980241"/>
                    <a:pt x="2022785" y="982449"/>
                    <a:pt x="2017226" y="982449"/>
                  </a:cubicBezTo>
                  <a:lnTo>
                    <a:pt x="20958" y="982449"/>
                  </a:lnTo>
                  <a:cubicBezTo>
                    <a:pt x="15399" y="982449"/>
                    <a:pt x="10069" y="980241"/>
                    <a:pt x="6138" y="976311"/>
                  </a:cubicBezTo>
                  <a:cubicBezTo>
                    <a:pt x="2208" y="972380"/>
                    <a:pt x="0" y="967050"/>
                    <a:pt x="0" y="961491"/>
                  </a:cubicBezTo>
                  <a:lnTo>
                    <a:pt x="0" y="20958"/>
                  </a:lnTo>
                  <a:cubicBezTo>
                    <a:pt x="0" y="15399"/>
                    <a:pt x="2208" y="10069"/>
                    <a:pt x="6138" y="6138"/>
                  </a:cubicBezTo>
                  <a:cubicBezTo>
                    <a:pt x="10069" y="2208"/>
                    <a:pt x="15399" y="0"/>
                    <a:pt x="20958" y="0"/>
                  </a:cubicBezTo>
                  <a:close/>
                </a:path>
              </a:pathLst>
            </a:custGeom>
            <a:blipFill>
              <a:blip r:embed="rId6"/>
              <a:stretch>
                <a:fillRect t="-1954" b="-1954"/>
              </a:stretch>
            </a:blipFill>
          </p:spPr>
        </p:sp>
      </p:grpSp>
      <p:sp>
        <p:nvSpPr>
          <p:cNvPr id="6" name="TextBox 6"/>
          <p:cNvSpPr txBox="1"/>
          <p:nvPr/>
        </p:nvSpPr>
        <p:spPr>
          <a:xfrm>
            <a:off x="5865298" y="962025"/>
            <a:ext cx="6557404" cy="580390"/>
          </a:xfrm>
          <a:prstGeom prst="rect">
            <a:avLst/>
          </a:prstGeom>
        </p:spPr>
        <p:txBody>
          <a:bodyPr lIns="0" tIns="0" rIns="0" bIns="0" rtlCol="0" anchor="t">
            <a:spAutoFit/>
          </a:bodyPr>
          <a:lstStyle/>
          <a:p>
            <a:pPr algn="ctr">
              <a:lnSpc>
                <a:spcPts val="4759"/>
              </a:lnSpc>
            </a:pPr>
            <a:r>
              <a:rPr lang="en-US" sz="3399">
                <a:solidFill>
                  <a:srgbClr val="2B2B2B"/>
                </a:solidFill>
                <a:latin typeface="Canva Sans Bold"/>
              </a:rPr>
              <a:t>LONG-SHORT TERM MEMORY</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7225238" y="3523827"/>
            <a:ext cx="1591261" cy="1136665"/>
          </a:xfrm>
          <a:prstGeom prst="rect">
            <a:avLst/>
          </a:prstGeom>
        </p:spPr>
        <p:txBody>
          <a:bodyPr lIns="0" tIns="0" rIns="0" bIns="0" rtlCol="0" anchor="t">
            <a:spAutoFit/>
          </a:bodyPr>
          <a:lstStyle/>
          <a:p>
            <a:pPr algn="l">
              <a:lnSpc>
                <a:spcPts val="3159"/>
              </a:lnSpc>
              <a:spcBef>
                <a:spcPct val="0"/>
              </a:spcBef>
            </a:pPr>
            <a:r>
              <a:rPr lang="en-US" sz="2256">
                <a:solidFill>
                  <a:srgbClr val="323232"/>
                </a:solidFill>
                <a:latin typeface="Bricolage Grotesque Heavy"/>
              </a:rPr>
              <a:t>Root Mean square Error</a:t>
            </a:r>
          </a:p>
        </p:txBody>
      </p:sp>
      <p:sp>
        <p:nvSpPr>
          <p:cNvPr id="3" name="TextBox 3"/>
          <p:cNvSpPr txBox="1"/>
          <p:nvPr/>
        </p:nvSpPr>
        <p:spPr>
          <a:xfrm>
            <a:off x="7225238" y="5236974"/>
            <a:ext cx="1537688" cy="1100001"/>
          </a:xfrm>
          <a:prstGeom prst="rect">
            <a:avLst/>
          </a:prstGeom>
        </p:spPr>
        <p:txBody>
          <a:bodyPr lIns="0" tIns="0" rIns="0" bIns="0" rtlCol="0" anchor="t">
            <a:spAutoFit/>
          </a:bodyPr>
          <a:lstStyle/>
          <a:p>
            <a:pPr algn="l">
              <a:lnSpc>
                <a:spcPts val="3052"/>
              </a:lnSpc>
              <a:spcBef>
                <a:spcPct val="0"/>
              </a:spcBef>
            </a:pPr>
            <a:r>
              <a:rPr lang="en-US" sz="2180">
                <a:solidFill>
                  <a:srgbClr val="323232"/>
                </a:solidFill>
                <a:latin typeface="Bricolage Grotesque Heavy"/>
              </a:rPr>
              <a:t>Mean Absolute Error</a:t>
            </a:r>
          </a:p>
        </p:txBody>
      </p:sp>
      <p:sp>
        <p:nvSpPr>
          <p:cNvPr id="4" name="TextBox 4"/>
          <p:cNvSpPr txBox="1"/>
          <p:nvPr/>
        </p:nvSpPr>
        <p:spPr>
          <a:xfrm>
            <a:off x="7278811" y="6911585"/>
            <a:ext cx="1537688" cy="361491"/>
          </a:xfrm>
          <a:prstGeom prst="rect">
            <a:avLst/>
          </a:prstGeom>
        </p:spPr>
        <p:txBody>
          <a:bodyPr lIns="0" tIns="0" rIns="0" bIns="0" rtlCol="0" anchor="t">
            <a:spAutoFit/>
          </a:bodyPr>
          <a:lstStyle/>
          <a:p>
            <a:pPr algn="l">
              <a:lnSpc>
                <a:spcPts val="3052"/>
              </a:lnSpc>
              <a:spcBef>
                <a:spcPct val="0"/>
              </a:spcBef>
            </a:pPr>
            <a:r>
              <a:rPr lang="en-US" sz="2180">
                <a:solidFill>
                  <a:srgbClr val="323232"/>
                </a:solidFill>
                <a:latin typeface="Bricolage Grotesque Heavy"/>
              </a:rPr>
              <a:t>R-squared</a:t>
            </a:r>
          </a:p>
        </p:txBody>
      </p:sp>
      <p:sp>
        <p:nvSpPr>
          <p:cNvPr id="5" name="Freeform 5"/>
          <p:cNvSpPr/>
          <p:nvPr/>
        </p:nvSpPr>
        <p:spPr>
          <a:xfrm rot="3020719">
            <a:off x="14830848" y="5885620"/>
            <a:ext cx="7578167" cy="9302806"/>
          </a:xfrm>
          <a:custGeom>
            <a:avLst/>
            <a:gdLst/>
            <a:ahLst/>
            <a:cxnLst/>
            <a:rect l="l" t="t" r="r" b="b"/>
            <a:pathLst>
              <a:path w="7578167" h="9302806">
                <a:moveTo>
                  <a:pt x="0" y="0"/>
                </a:moveTo>
                <a:lnTo>
                  <a:pt x="7578166" y="0"/>
                </a:lnTo>
                <a:lnTo>
                  <a:pt x="7578166" y="9302805"/>
                </a:lnTo>
                <a:lnTo>
                  <a:pt x="0" y="9302805"/>
                </a:lnTo>
                <a:lnTo>
                  <a:pt x="0" y="0"/>
                </a:lnTo>
                <a:close/>
              </a:path>
            </a:pathLst>
          </a:custGeom>
          <a:blipFill>
            <a:blip r:embed="rId2">
              <a:alphaModFix amt="35000"/>
              <a:extLst>
                <a:ext uri="{96DAC541-7B7A-43D3-8B79-37D633B846F1}">
                  <asvg:svgBlip xmlns:asvg="http://schemas.microsoft.com/office/drawing/2016/SVG/main" r:embed="rId3"/>
                </a:ext>
              </a:extLst>
            </a:blip>
            <a:stretch>
              <a:fillRect/>
            </a:stretch>
          </a:blipFill>
        </p:spPr>
      </p:sp>
      <p:sp>
        <p:nvSpPr>
          <p:cNvPr id="6" name="AutoShape 6"/>
          <p:cNvSpPr/>
          <p:nvPr/>
        </p:nvSpPr>
        <p:spPr>
          <a:xfrm flipV="1">
            <a:off x="7278811" y="3356814"/>
            <a:ext cx="10625943" cy="8539"/>
          </a:xfrm>
          <a:prstGeom prst="line">
            <a:avLst/>
          </a:prstGeom>
          <a:ln w="28575" cap="flat">
            <a:solidFill>
              <a:srgbClr val="323232"/>
            </a:solidFill>
            <a:prstDash val="solid"/>
            <a:headEnd type="none" w="sm" len="sm"/>
            <a:tailEnd type="none" w="sm" len="sm"/>
          </a:ln>
        </p:spPr>
      </p:sp>
      <p:sp>
        <p:nvSpPr>
          <p:cNvPr id="7" name="TextBox 7"/>
          <p:cNvSpPr txBox="1"/>
          <p:nvPr/>
        </p:nvSpPr>
        <p:spPr>
          <a:xfrm>
            <a:off x="157159" y="4103461"/>
            <a:ext cx="6780232" cy="2203903"/>
          </a:xfrm>
          <a:prstGeom prst="rect">
            <a:avLst/>
          </a:prstGeom>
        </p:spPr>
        <p:txBody>
          <a:bodyPr lIns="0" tIns="0" rIns="0" bIns="0" rtlCol="0" anchor="t">
            <a:spAutoFit/>
          </a:bodyPr>
          <a:lstStyle/>
          <a:p>
            <a:pPr algn="l">
              <a:lnSpc>
                <a:spcPts val="8534"/>
              </a:lnSpc>
            </a:pPr>
            <a:r>
              <a:rPr lang="en-US" sz="8206">
                <a:solidFill>
                  <a:srgbClr val="323232"/>
                </a:solidFill>
                <a:latin typeface="Bricolage Grotesque Bold"/>
              </a:rPr>
              <a:t>Comparative </a:t>
            </a:r>
          </a:p>
          <a:p>
            <a:pPr algn="l">
              <a:lnSpc>
                <a:spcPts val="8534"/>
              </a:lnSpc>
            </a:pPr>
            <a:r>
              <a:rPr lang="en-US" sz="8206">
                <a:solidFill>
                  <a:srgbClr val="323232"/>
                </a:solidFill>
                <a:latin typeface="Bricolage Grotesque Bold"/>
              </a:rPr>
              <a:t>Analysis</a:t>
            </a:r>
          </a:p>
        </p:txBody>
      </p:sp>
      <p:sp>
        <p:nvSpPr>
          <p:cNvPr id="8" name="TextBox 8"/>
          <p:cNvSpPr txBox="1"/>
          <p:nvPr/>
        </p:nvSpPr>
        <p:spPr>
          <a:xfrm>
            <a:off x="9662419" y="2462966"/>
            <a:ext cx="848536" cy="361491"/>
          </a:xfrm>
          <a:prstGeom prst="rect">
            <a:avLst/>
          </a:prstGeom>
        </p:spPr>
        <p:txBody>
          <a:bodyPr lIns="0" tIns="0" rIns="0" bIns="0" rtlCol="0" anchor="t">
            <a:spAutoFit/>
          </a:bodyPr>
          <a:lstStyle/>
          <a:p>
            <a:pPr algn="l">
              <a:lnSpc>
                <a:spcPts val="3052"/>
              </a:lnSpc>
              <a:spcBef>
                <a:spcPct val="0"/>
              </a:spcBef>
            </a:pPr>
            <a:r>
              <a:rPr lang="en-US" sz="2180">
                <a:solidFill>
                  <a:srgbClr val="323232"/>
                </a:solidFill>
                <a:latin typeface="Bricolage Grotesque Heavy"/>
              </a:rPr>
              <a:t>KNN</a:t>
            </a:r>
          </a:p>
        </p:txBody>
      </p:sp>
      <p:sp>
        <p:nvSpPr>
          <p:cNvPr id="9" name="TextBox 9"/>
          <p:cNvSpPr txBox="1"/>
          <p:nvPr/>
        </p:nvSpPr>
        <p:spPr>
          <a:xfrm>
            <a:off x="11635782" y="2260441"/>
            <a:ext cx="2085263" cy="766540"/>
          </a:xfrm>
          <a:prstGeom prst="rect">
            <a:avLst/>
          </a:prstGeom>
        </p:spPr>
        <p:txBody>
          <a:bodyPr lIns="0" tIns="0" rIns="0" bIns="0" rtlCol="0" anchor="t">
            <a:spAutoFit/>
          </a:bodyPr>
          <a:lstStyle/>
          <a:p>
            <a:pPr algn="ctr">
              <a:lnSpc>
                <a:spcPts val="3052"/>
              </a:lnSpc>
            </a:pPr>
            <a:r>
              <a:rPr lang="en-US" sz="2180">
                <a:solidFill>
                  <a:srgbClr val="323232"/>
                </a:solidFill>
                <a:latin typeface="Bricolage Grotesque Heavy"/>
              </a:rPr>
              <a:t>Linear</a:t>
            </a:r>
          </a:p>
          <a:p>
            <a:pPr algn="ctr">
              <a:lnSpc>
                <a:spcPts val="3052"/>
              </a:lnSpc>
              <a:spcBef>
                <a:spcPct val="0"/>
              </a:spcBef>
            </a:pPr>
            <a:r>
              <a:rPr lang="en-US" sz="2180">
                <a:solidFill>
                  <a:srgbClr val="323232"/>
                </a:solidFill>
                <a:latin typeface="Bricolage Grotesque Heavy"/>
              </a:rPr>
              <a:t>Regression</a:t>
            </a:r>
          </a:p>
        </p:txBody>
      </p:sp>
      <p:sp>
        <p:nvSpPr>
          <p:cNvPr id="10" name="TextBox 10"/>
          <p:cNvSpPr txBox="1"/>
          <p:nvPr/>
        </p:nvSpPr>
        <p:spPr>
          <a:xfrm>
            <a:off x="15338506" y="2462966"/>
            <a:ext cx="848536" cy="361491"/>
          </a:xfrm>
          <a:prstGeom prst="rect">
            <a:avLst/>
          </a:prstGeom>
        </p:spPr>
        <p:txBody>
          <a:bodyPr lIns="0" tIns="0" rIns="0" bIns="0" rtlCol="0" anchor="t">
            <a:spAutoFit/>
          </a:bodyPr>
          <a:lstStyle/>
          <a:p>
            <a:pPr algn="l">
              <a:lnSpc>
                <a:spcPts val="3052"/>
              </a:lnSpc>
              <a:spcBef>
                <a:spcPct val="0"/>
              </a:spcBef>
            </a:pPr>
            <a:r>
              <a:rPr lang="en-US" sz="2180">
                <a:solidFill>
                  <a:srgbClr val="323232"/>
                </a:solidFill>
                <a:latin typeface="Bricolage Grotesque Heavy"/>
              </a:rPr>
              <a:t>LSTM</a:t>
            </a:r>
          </a:p>
        </p:txBody>
      </p:sp>
      <p:sp>
        <p:nvSpPr>
          <p:cNvPr id="11" name="TextBox 11"/>
          <p:cNvSpPr txBox="1"/>
          <p:nvPr/>
        </p:nvSpPr>
        <p:spPr>
          <a:xfrm>
            <a:off x="9501988" y="4013311"/>
            <a:ext cx="1169399" cy="361491"/>
          </a:xfrm>
          <a:prstGeom prst="rect">
            <a:avLst/>
          </a:prstGeom>
        </p:spPr>
        <p:txBody>
          <a:bodyPr lIns="0" tIns="0" rIns="0" bIns="0" rtlCol="0" anchor="t">
            <a:spAutoFit/>
          </a:bodyPr>
          <a:lstStyle/>
          <a:p>
            <a:pPr algn="l">
              <a:lnSpc>
                <a:spcPts val="3052"/>
              </a:lnSpc>
              <a:spcBef>
                <a:spcPct val="0"/>
              </a:spcBef>
            </a:pPr>
            <a:r>
              <a:rPr lang="en-US" sz="2180">
                <a:solidFill>
                  <a:srgbClr val="323232"/>
                </a:solidFill>
                <a:latin typeface="Bricolage Grotesque"/>
              </a:rPr>
              <a:t>0.23079</a:t>
            </a:r>
          </a:p>
        </p:txBody>
      </p:sp>
      <p:sp>
        <p:nvSpPr>
          <p:cNvPr id="12" name="TextBox 12"/>
          <p:cNvSpPr txBox="1"/>
          <p:nvPr/>
        </p:nvSpPr>
        <p:spPr>
          <a:xfrm>
            <a:off x="12097686" y="4013311"/>
            <a:ext cx="1236727" cy="361491"/>
          </a:xfrm>
          <a:prstGeom prst="rect">
            <a:avLst/>
          </a:prstGeom>
        </p:spPr>
        <p:txBody>
          <a:bodyPr lIns="0" tIns="0" rIns="0" bIns="0" rtlCol="0" anchor="t">
            <a:spAutoFit/>
          </a:bodyPr>
          <a:lstStyle/>
          <a:p>
            <a:pPr algn="l">
              <a:lnSpc>
                <a:spcPts val="3052"/>
              </a:lnSpc>
              <a:spcBef>
                <a:spcPct val="0"/>
              </a:spcBef>
            </a:pPr>
            <a:r>
              <a:rPr lang="en-US" sz="2180">
                <a:solidFill>
                  <a:srgbClr val="323232"/>
                </a:solidFill>
                <a:latin typeface="Bricolage Grotesque"/>
              </a:rPr>
              <a:t>0.23079</a:t>
            </a:r>
          </a:p>
        </p:txBody>
      </p:sp>
      <p:sp>
        <p:nvSpPr>
          <p:cNvPr id="13" name="TextBox 13"/>
          <p:cNvSpPr txBox="1"/>
          <p:nvPr/>
        </p:nvSpPr>
        <p:spPr>
          <a:xfrm>
            <a:off x="15144411" y="4013311"/>
            <a:ext cx="1236727" cy="361491"/>
          </a:xfrm>
          <a:prstGeom prst="rect">
            <a:avLst/>
          </a:prstGeom>
        </p:spPr>
        <p:txBody>
          <a:bodyPr lIns="0" tIns="0" rIns="0" bIns="0" rtlCol="0" anchor="t">
            <a:spAutoFit/>
          </a:bodyPr>
          <a:lstStyle/>
          <a:p>
            <a:pPr algn="l">
              <a:lnSpc>
                <a:spcPts val="3052"/>
              </a:lnSpc>
              <a:spcBef>
                <a:spcPct val="0"/>
              </a:spcBef>
            </a:pPr>
            <a:r>
              <a:rPr lang="en-US" sz="2180">
                <a:solidFill>
                  <a:srgbClr val="323232"/>
                </a:solidFill>
                <a:latin typeface="Bricolage Grotesque"/>
              </a:rPr>
              <a:t>0.02312</a:t>
            </a:r>
          </a:p>
        </p:txBody>
      </p:sp>
      <p:sp>
        <p:nvSpPr>
          <p:cNvPr id="14" name="TextBox 14"/>
          <p:cNvSpPr txBox="1"/>
          <p:nvPr/>
        </p:nvSpPr>
        <p:spPr>
          <a:xfrm>
            <a:off x="9553343" y="5624393"/>
            <a:ext cx="952980" cy="361491"/>
          </a:xfrm>
          <a:prstGeom prst="rect">
            <a:avLst/>
          </a:prstGeom>
        </p:spPr>
        <p:txBody>
          <a:bodyPr lIns="0" tIns="0" rIns="0" bIns="0" rtlCol="0" anchor="t">
            <a:spAutoFit/>
          </a:bodyPr>
          <a:lstStyle/>
          <a:p>
            <a:pPr algn="l">
              <a:lnSpc>
                <a:spcPts val="3052"/>
              </a:lnSpc>
              <a:spcBef>
                <a:spcPct val="0"/>
              </a:spcBef>
            </a:pPr>
            <a:r>
              <a:rPr lang="en-US" sz="2180">
                <a:solidFill>
                  <a:srgbClr val="323232"/>
                </a:solidFill>
                <a:latin typeface="Bricolage Grotesque"/>
              </a:rPr>
              <a:t>0.19129</a:t>
            </a:r>
          </a:p>
        </p:txBody>
      </p:sp>
      <p:sp>
        <p:nvSpPr>
          <p:cNvPr id="15" name="TextBox 15"/>
          <p:cNvSpPr txBox="1"/>
          <p:nvPr/>
        </p:nvSpPr>
        <p:spPr>
          <a:xfrm>
            <a:off x="12097686" y="5705028"/>
            <a:ext cx="1236727" cy="361491"/>
          </a:xfrm>
          <a:prstGeom prst="rect">
            <a:avLst/>
          </a:prstGeom>
        </p:spPr>
        <p:txBody>
          <a:bodyPr lIns="0" tIns="0" rIns="0" bIns="0" rtlCol="0" anchor="t">
            <a:spAutoFit/>
          </a:bodyPr>
          <a:lstStyle/>
          <a:p>
            <a:pPr algn="l">
              <a:lnSpc>
                <a:spcPts val="3052"/>
              </a:lnSpc>
              <a:spcBef>
                <a:spcPct val="0"/>
              </a:spcBef>
            </a:pPr>
            <a:r>
              <a:rPr lang="en-US" sz="2180">
                <a:solidFill>
                  <a:srgbClr val="323232"/>
                </a:solidFill>
                <a:latin typeface="Bricolage Grotesque"/>
              </a:rPr>
              <a:t>0.18903</a:t>
            </a:r>
          </a:p>
        </p:txBody>
      </p:sp>
      <p:sp>
        <p:nvSpPr>
          <p:cNvPr id="16" name="TextBox 16"/>
          <p:cNvSpPr txBox="1"/>
          <p:nvPr/>
        </p:nvSpPr>
        <p:spPr>
          <a:xfrm>
            <a:off x="15144411" y="5624393"/>
            <a:ext cx="1236727" cy="361491"/>
          </a:xfrm>
          <a:prstGeom prst="rect">
            <a:avLst/>
          </a:prstGeom>
        </p:spPr>
        <p:txBody>
          <a:bodyPr lIns="0" tIns="0" rIns="0" bIns="0" rtlCol="0" anchor="t">
            <a:spAutoFit/>
          </a:bodyPr>
          <a:lstStyle/>
          <a:p>
            <a:pPr algn="l">
              <a:lnSpc>
                <a:spcPts val="3052"/>
              </a:lnSpc>
              <a:spcBef>
                <a:spcPct val="0"/>
              </a:spcBef>
            </a:pPr>
            <a:r>
              <a:rPr lang="en-US" sz="2180">
                <a:solidFill>
                  <a:srgbClr val="323232"/>
                </a:solidFill>
                <a:latin typeface="Bricolage Grotesque"/>
              </a:rPr>
              <a:t>0.01876</a:t>
            </a:r>
          </a:p>
        </p:txBody>
      </p:sp>
      <p:sp>
        <p:nvSpPr>
          <p:cNvPr id="17" name="TextBox 17"/>
          <p:cNvSpPr txBox="1"/>
          <p:nvPr/>
        </p:nvSpPr>
        <p:spPr>
          <a:xfrm>
            <a:off x="9501988" y="7068518"/>
            <a:ext cx="1169399" cy="361491"/>
          </a:xfrm>
          <a:prstGeom prst="rect">
            <a:avLst/>
          </a:prstGeom>
        </p:spPr>
        <p:txBody>
          <a:bodyPr lIns="0" tIns="0" rIns="0" bIns="0" rtlCol="0" anchor="t">
            <a:spAutoFit/>
          </a:bodyPr>
          <a:lstStyle/>
          <a:p>
            <a:pPr algn="l">
              <a:lnSpc>
                <a:spcPts val="3052"/>
              </a:lnSpc>
              <a:spcBef>
                <a:spcPct val="0"/>
              </a:spcBef>
            </a:pPr>
            <a:r>
              <a:rPr lang="en-US" sz="2180">
                <a:solidFill>
                  <a:srgbClr val="323232"/>
                </a:solidFill>
                <a:latin typeface="Bricolage Grotesque"/>
              </a:rPr>
              <a:t>0.00826</a:t>
            </a:r>
          </a:p>
        </p:txBody>
      </p:sp>
      <p:sp>
        <p:nvSpPr>
          <p:cNvPr id="18" name="TextBox 18"/>
          <p:cNvSpPr txBox="1"/>
          <p:nvPr/>
        </p:nvSpPr>
        <p:spPr>
          <a:xfrm>
            <a:off x="12097686" y="7068518"/>
            <a:ext cx="1436418" cy="361491"/>
          </a:xfrm>
          <a:prstGeom prst="rect">
            <a:avLst/>
          </a:prstGeom>
        </p:spPr>
        <p:txBody>
          <a:bodyPr lIns="0" tIns="0" rIns="0" bIns="0" rtlCol="0" anchor="t">
            <a:spAutoFit/>
          </a:bodyPr>
          <a:lstStyle/>
          <a:p>
            <a:pPr algn="l">
              <a:lnSpc>
                <a:spcPts val="3052"/>
              </a:lnSpc>
              <a:spcBef>
                <a:spcPct val="0"/>
              </a:spcBef>
            </a:pPr>
            <a:r>
              <a:rPr lang="en-US" sz="2180">
                <a:solidFill>
                  <a:srgbClr val="323232"/>
                </a:solidFill>
                <a:latin typeface="Bricolage Grotesque"/>
              </a:rPr>
              <a:t>0.00826</a:t>
            </a:r>
          </a:p>
        </p:txBody>
      </p:sp>
      <p:sp>
        <p:nvSpPr>
          <p:cNvPr id="19" name="TextBox 19"/>
          <p:cNvSpPr txBox="1"/>
          <p:nvPr/>
        </p:nvSpPr>
        <p:spPr>
          <a:xfrm>
            <a:off x="15144411" y="7132717"/>
            <a:ext cx="1236727" cy="361491"/>
          </a:xfrm>
          <a:prstGeom prst="rect">
            <a:avLst/>
          </a:prstGeom>
        </p:spPr>
        <p:txBody>
          <a:bodyPr lIns="0" tIns="0" rIns="0" bIns="0" rtlCol="0" anchor="t">
            <a:spAutoFit/>
          </a:bodyPr>
          <a:lstStyle/>
          <a:p>
            <a:pPr algn="l">
              <a:lnSpc>
                <a:spcPts val="3052"/>
              </a:lnSpc>
              <a:spcBef>
                <a:spcPct val="0"/>
              </a:spcBef>
            </a:pPr>
            <a:r>
              <a:rPr lang="en-US" sz="2180">
                <a:solidFill>
                  <a:srgbClr val="323232"/>
                </a:solidFill>
                <a:latin typeface="Bricolage Grotesque"/>
              </a:rPr>
              <a:t>0.96269</a:t>
            </a:r>
          </a:p>
        </p:txBody>
      </p:sp>
      <p:grpSp>
        <p:nvGrpSpPr>
          <p:cNvPr id="20" name="Group 20"/>
          <p:cNvGrpSpPr/>
          <p:nvPr/>
        </p:nvGrpSpPr>
        <p:grpSpPr>
          <a:xfrm rot="916822">
            <a:off x="14530071" y="8449865"/>
            <a:ext cx="725643" cy="725643"/>
            <a:chOff x="0" y="0"/>
            <a:chExt cx="812800" cy="812800"/>
          </a:xfrm>
        </p:grpSpPr>
        <p:sp>
          <p:nvSpPr>
            <p:cNvPr id="21" name="Freeform 21"/>
            <p:cNvSpPr/>
            <p:nvPr/>
          </p:nvSpPr>
          <p:spPr>
            <a:xfrm>
              <a:off x="74740" y="74740"/>
              <a:ext cx="663320" cy="663320"/>
            </a:xfrm>
            <a:custGeom>
              <a:avLst/>
              <a:gdLst/>
              <a:ahLst/>
              <a:cxnLst/>
              <a:rect l="l" t="t" r="r" b="b"/>
              <a:pathLst>
                <a:path w="663320" h="663320">
                  <a:moveTo>
                    <a:pt x="381292" y="31608"/>
                  </a:moveTo>
                  <a:lnTo>
                    <a:pt x="411343" y="95997"/>
                  </a:lnTo>
                  <a:cubicBezTo>
                    <a:pt x="443404" y="164695"/>
                    <a:pt x="498625" y="219916"/>
                    <a:pt x="567323" y="251977"/>
                  </a:cubicBezTo>
                  <a:lnTo>
                    <a:pt x="631712" y="282027"/>
                  </a:lnTo>
                  <a:cubicBezTo>
                    <a:pt x="650995" y="291027"/>
                    <a:pt x="663320" y="310380"/>
                    <a:pt x="663320" y="331660"/>
                  </a:cubicBezTo>
                  <a:cubicBezTo>
                    <a:pt x="663320" y="352940"/>
                    <a:pt x="650995" y="372293"/>
                    <a:pt x="631712" y="381292"/>
                  </a:cubicBezTo>
                  <a:lnTo>
                    <a:pt x="567323" y="411343"/>
                  </a:lnTo>
                  <a:cubicBezTo>
                    <a:pt x="498625" y="443404"/>
                    <a:pt x="443404" y="498625"/>
                    <a:pt x="411343" y="567323"/>
                  </a:cubicBezTo>
                  <a:lnTo>
                    <a:pt x="381292" y="631712"/>
                  </a:lnTo>
                  <a:cubicBezTo>
                    <a:pt x="372293" y="650995"/>
                    <a:pt x="352940" y="663320"/>
                    <a:pt x="331660" y="663320"/>
                  </a:cubicBezTo>
                  <a:cubicBezTo>
                    <a:pt x="310380" y="663320"/>
                    <a:pt x="291027" y="650995"/>
                    <a:pt x="282027" y="631712"/>
                  </a:cubicBezTo>
                  <a:lnTo>
                    <a:pt x="251977" y="567323"/>
                  </a:lnTo>
                  <a:cubicBezTo>
                    <a:pt x="219916" y="498625"/>
                    <a:pt x="164695" y="443404"/>
                    <a:pt x="95997" y="411343"/>
                  </a:cubicBezTo>
                  <a:lnTo>
                    <a:pt x="31608" y="381292"/>
                  </a:lnTo>
                  <a:cubicBezTo>
                    <a:pt x="12325" y="372293"/>
                    <a:pt x="0" y="352940"/>
                    <a:pt x="0" y="331660"/>
                  </a:cubicBezTo>
                  <a:cubicBezTo>
                    <a:pt x="0" y="310380"/>
                    <a:pt x="12325" y="291027"/>
                    <a:pt x="31608" y="282027"/>
                  </a:cubicBezTo>
                  <a:lnTo>
                    <a:pt x="95997" y="251977"/>
                  </a:lnTo>
                  <a:cubicBezTo>
                    <a:pt x="164695" y="219916"/>
                    <a:pt x="219916" y="164695"/>
                    <a:pt x="251977" y="95997"/>
                  </a:cubicBezTo>
                  <a:lnTo>
                    <a:pt x="282027" y="31608"/>
                  </a:lnTo>
                  <a:cubicBezTo>
                    <a:pt x="291027" y="12325"/>
                    <a:pt x="310380" y="0"/>
                    <a:pt x="331660" y="0"/>
                  </a:cubicBezTo>
                  <a:cubicBezTo>
                    <a:pt x="352940" y="0"/>
                    <a:pt x="372293" y="12325"/>
                    <a:pt x="381292" y="31608"/>
                  </a:cubicBezTo>
                  <a:close/>
                </a:path>
              </a:pathLst>
            </a:custGeom>
            <a:solidFill>
              <a:srgbClr val="323232"/>
            </a:solidFill>
          </p:spPr>
        </p:sp>
        <p:sp>
          <p:nvSpPr>
            <p:cNvPr id="22" name="TextBox 22"/>
            <p:cNvSpPr txBox="1"/>
            <p:nvPr/>
          </p:nvSpPr>
          <p:spPr>
            <a:xfrm>
              <a:off x="190500" y="152400"/>
              <a:ext cx="431800" cy="469900"/>
            </a:xfrm>
            <a:prstGeom prst="rect">
              <a:avLst/>
            </a:prstGeom>
          </p:spPr>
          <p:txBody>
            <a:bodyPr lIns="50800" tIns="50800" rIns="50800" bIns="50800" rtlCol="0" anchor="ctr"/>
            <a:lstStyle/>
            <a:p>
              <a:pPr algn="ctr">
                <a:lnSpc>
                  <a:spcPts val="2730"/>
                </a:lnSpc>
              </a:pPr>
              <a:endParaRPr/>
            </a:p>
          </p:txBody>
        </p:sp>
      </p:grpSp>
      <p:sp>
        <p:nvSpPr>
          <p:cNvPr id="23" name="AutoShape 23"/>
          <p:cNvSpPr/>
          <p:nvPr/>
        </p:nvSpPr>
        <p:spPr>
          <a:xfrm flipV="1">
            <a:off x="7225248" y="5070386"/>
            <a:ext cx="10625943" cy="8539"/>
          </a:xfrm>
          <a:prstGeom prst="line">
            <a:avLst/>
          </a:prstGeom>
          <a:ln w="28575" cap="flat">
            <a:solidFill>
              <a:srgbClr val="323232"/>
            </a:solidFill>
            <a:prstDash val="solid"/>
            <a:headEnd type="none" w="sm" len="sm"/>
            <a:tailEnd type="none" w="sm" len="sm"/>
          </a:ln>
        </p:spPr>
      </p:sp>
      <p:sp>
        <p:nvSpPr>
          <p:cNvPr id="24" name="AutoShape 24"/>
          <p:cNvSpPr/>
          <p:nvPr/>
        </p:nvSpPr>
        <p:spPr>
          <a:xfrm flipV="1">
            <a:off x="7225238" y="6578977"/>
            <a:ext cx="10625943" cy="8539"/>
          </a:xfrm>
          <a:prstGeom prst="line">
            <a:avLst/>
          </a:prstGeom>
          <a:ln w="28575" cap="flat">
            <a:solidFill>
              <a:srgbClr val="323232"/>
            </a:solidFill>
            <a:prstDash val="solid"/>
            <a:headEnd type="none" w="sm" len="sm"/>
            <a:tailEnd type="none" w="sm" len="sm"/>
          </a:ln>
        </p:spPr>
      </p:sp>
      <p:sp>
        <p:nvSpPr>
          <p:cNvPr id="25" name="AutoShape 25"/>
          <p:cNvSpPr/>
          <p:nvPr/>
        </p:nvSpPr>
        <p:spPr>
          <a:xfrm>
            <a:off x="8828598" y="3257682"/>
            <a:ext cx="0" cy="4714445"/>
          </a:xfrm>
          <a:prstGeom prst="line">
            <a:avLst/>
          </a:prstGeom>
          <a:ln w="28575" cap="flat">
            <a:solidFill>
              <a:srgbClr val="323232"/>
            </a:solidFill>
            <a:prstDash val="solid"/>
            <a:headEnd type="none" w="sm" len="sm"/>
            <a:tailEnd type="none" w="sm" len="sm"/>
          </a:ln>
        </p:spPr>
      </p:sp>
      <p:sp>
        <p:nvSpPr>
          <p:cNvPr id="26" name="AutoShape 26"/>
          <p:cNvSpPr/>
          <p:nvPr/>
        </p:nvSpPr>
        <p:spPr>
          <a:xfrm>
            <a:off x="11231069" y="3257682"/>
            <a:ext cx="0" cy="4714445"/>
          </a:xfrm>
          <a:prstGeom prst="line">
            <a:avLst/>
          </a:prstGeom>
          <a:ln w="28575" cap="flat">
            <a:solidFill>
              <a:srgbClr val="323232"/>
            </a:solidFill>
            <a:prstDash val="solid"/>
            <a:headEnd type="none" w="sm" len="sm"/>
            <a:tailEnd type="none" w="sm" len="sm"/>
          </a:ln>
        </p:spPr>
      </p:sp>
      <p:sp>
        <p:nvSpPr>
          <p:cNvPr id="27" name="AutoShape 27"/>
          <p:cNvSpPr/>
          <p:nvPr/>
        </p:nvSpPr>
        <p:spPr>
          <a:xfrm>
            <a:off x="14095985" y="3356814"/>
            <a:ext cx="0" cy="4714445"/>
          </a:xfrm>
          <a:prstGeom prst="line">
            <a:avLst/>
          </a:prstGeom>
          <a:ln w="28575" cap="flat">
            <a:solidFill>
              <a:srgbClr val="323232"/>
            </a:solidFill>
            <a:prstDash val="solid"/>
            <a:headEnd type="none" w="sm" len="sm"/>
            <a:tailEnd type="none" w="sm" len="sm"/>
          </a:ln>
        </p:spPr>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3748131">
            <a:off x="-4495238" y="2600358"/>
            <a:ext cx="13649784" cy="11799648"/>
          </a:xfrm>
          <a:custGeom>
            <a:avLst/>
            <a:gdLst/>
            <a:ahLst/>
            <a:cxnLst/>
            <a:rect l="l" t="t" r="r" b="b"/>
            <a:pathLst>
              <a:path w="13649784" h="11799648">
                <a:moveTo>
                  <a:pt x="0" y="0"/>
                </a:moveTo>
                <a:lnTo>
                  <a:pt x="13649785" y="0"/>
                </a:lnTo>
                <a:lnTo>
                  <a:pt x="13649785" y="11799648"/>
                </a:lnTo>
                <a:lnTo>
                  <a:pt x="0" y="11799648"/>
                </a:lnTo>
                <a:lnTo>
                  <a:pt x="0" y="0"/>
                </a:lnTo>
                <a:close/>
              </a:path>
            </a:pathLst>
          </a:custGeom>
          <a:blipFill>
            <a:blip r:embed="rId2">
              <a:alphaModFix amt="35000"/>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329631" y="459156"/>
            <a:ext cx="17628737" cy="1243863"/>
          </a:xfrm>
          <a:prstGeom prst="rect">
            <a:avLst/>
          </a:prstGeom>
        </p:spPr>
        <p:txBody>
          <a:bodyPr lIns="0" tIns="0" rIns="0" bIns="0" rtlCol="0" anchor="t">
            <a:spAutoFit/>
          </a:bodyPr>
          <a:lstStyle/>
          <a:p>
            <a:pPr algn="l">
              <a:lnSpc>
                <a:spcPts val="9420"/>
              </a:lnSpc>
            </a:pPr>
            <a:r>
              <a:rPr lang="en-US" sz="8887">
                <a:solidFill>
                  <a:srgbClr val="323232"/>
                </a:solidFill>
                <a:latin typeface="Bricolage Grotesque Bold"/>
              </a:rPr>
              <a:t>Why does LSTM perform better?</a:t>
            </a:r>
          </a:p>
        </p:txBody>
      </p:sp>
      <p:sp>
        <p:nvSpPr>
          <p:cNvPr id="4" name="TextBox 4"/>
          <p:cNvSpPr txBox="1"/>
          <p:nvPr/>
        </p:nvSpPr>
        <p:spPr>
          <a:xfrm>
            <a:off x="895849" y="3262285"/>
            <a:ext cx="16791236" cy="5433426"/>
          </a:xfrm>
          <a:prstGeom prst="rect">
            <a:avLst/>
          </a:prstGeom>
        </p:spPr>
        <p:txBody>
          <a:bodyPr lIns="0" tIns="0" rIns="0" bIns="0" rtlCol="0" anchor="t">
            <a:spAutoFit/>
          </a:bodyPr>
          <a:lstStyle/>
          <a:p>
            <a:pPr algn="l">
              <a:lnSpc>
                <a:spcPts val="3969"/>
              </a:lnSpc>
              <a:spcBef>
                <a:spcPct val="0"/>
              </a:spcBef>
            </a:pPr>
            <a:r>
              <a:rPr lang="en-US" sz="2835">
                <a:solidFill>
                  <a:srgbClr val="323232"/>
                </a:solidFill>
                <a:latin typeface="Bricolage Grotesque Bold"/>
              </a:rPr>
              <a:t>Characteristics that make LSTM suitable for modelling and predicting stock market movements: </a:t>
            </a:r>
          </a:p>
          <a:p>
            <a:pPr algn="l">
              <a:lnSpc>
                <a:spcPts val="3969"/>
              </a:lnSpc>
            </a:pPr>
            <a:endParaRPr lang="en-US" sz="2835">
              <a:solidFill>
                <a:srgbClr val="323232"/>
              </a:solidFill>
              <a:latin typeface="Bricolage Grotesque Bold"/>
            </a:endParaRPr>
          </a:p>
          <a:p>
            <a:pPr marL="612208" lvl="1" indent="-306104" algn="l">
              <a:lnSpc>
                <a:spcPts val="3969"/>
              </a:lnSpc>
              <a:buFont typeface="Arial"/>
              <a:buChar char="•"/>
            </a:pPr>
            <a:r>
              <a:rPr lang="en-US" sz="2835">
                <a:solidFill>
                  <a:srgbClr val="323232"/>
                </a:solidFill>
                <a:latin typeface="Bricolage Grotesque Bold"/>
              </a:rPr>
              <a:t>Capturing long-term dependencies in sequential data.</a:t>
            </a:r>
          </a:p>
          <a:p>
            <a:pPr marL="612208" lvl="1" indent="-306104" algn="l">
              <a:lnSpc>
                <a:spcPts val="3969"/>
              </a:lnSpc>
              <a:buFont typeface="Arial"/>
              <a:buChar char="•"/>
            </a:pPr>
            <a:r>
              <a:rPr lang="en-US" sz="2835">
                <a:solidFill>
                  <a:srgbClr val="323232"/>
                </a:solidFill>
                <a:latin typeface="Bricolage Grotesque Bold"/>
              </a:rPr>
              <a:t>Handling sequential data inherent in stock price movements.</a:t>
            </a:r>
          </a:p>
          <a:p>
            <a:pPr marL="612208" lvl="1" indent="-306104" algn="l">
              <a:lnSpc>
                <a:spcPts val="3969"/>
              </a:lnSpc>
              <a:buFont typeface="Arial"/>
              <a:buChar char="•"/>
            </a:pPr>
            <a:r>
              <a:rPr lang="en-US" sz="2835">
                <a:solidFill>
                  <a:srgbClr val="323232"/>
                </a:solidFill>
                <a:latin typeface="Bricolage Grotesque Bold"/>
              </a:rPr>
              <a:t>Utilizing memory cells to store and filter relevant historical information.</a:t>
            </a:r>
          </a:p>
          <a:p>
            <a:pPr marL="612208" lvl="1" indent="-306104" algn="l">
              <a:lnSpc>
                <a:spcPts val="3969"/>
              </a:lnSpc>
              <a:buFont typeface="Arial"/>
              <a:buChar char="•"/>
            </a:pPr>
            <a:r>
              <a:rPr lang="en-US" sz="2835">
                <a:solidFill>
                  <a:srgbClr val="323232"/>
                </a:solidFill>
                <a:latin typeface="Bricolage Grotesque Bold"/>
              </a:rPr>
              <a:t>Automatically learning relevant features from the input data.</a:t>
            </a:r>
          </a:p>
          <a:p>
            <a:pPr marL="612208" lvl="1" indent="-306104" algn="l">
              <a:lnSpc>
                <a:spcPts val="3969"/>
              </a:lnSpc>
              <a:buFont typeface="Arial"/>
              <a:buChar char="•"/>
            </a:pPr>
            <a:r>
              <a:rPr lang="en-US" sz="2835">
                <a:solidFill>
                  <a:srgbClr val="323232"/>
                </a:solidFill>
                <a:latin typeface="Bricolage Grotesque Bold"/>
              </a:rPr>
              <a:t>Offering flexibility in model architecture to incorporate additional features.</a:t>
            </a:r>
          </a:p>
          <a:p>
            <a:pPr marL="612208" lvl="1" indent="-306104" algn="l">
              <a:lnSpc>
                <a:spcPts val="3969"/>
              </a:lnSpc>
              <a:buFont typeface="Arial"/>
              <a:buChar char="•"/>
            </a:pPr>
            <a:r>
              <a:rPr lang="en-US" sz="2835">
                <a:solidFill>
                  <a:srgbClr val="323232"/>
                </a:solidFill>
                <a:latin typeface="Bricolage Grotesque Bold"/>
              </a:rPr>
              <a:t>Capturing nonlinear relationships in stock price movements.</a:t>
            </a:r>
          </a:p>
          <a:p>
            <a:pPr marL="612208" lvl="1" indent="-306104" algn="l">
              <a:lnSpc>
                <a:spcPts val="3969"/>
              </a:lnSpc>
              <a:buFont typeface="Arial"/>
              <a:buChar char="•"/>
            </a:pPr>
            <a:r>
              <a:rPr lang="en-US" sz="2835">
                <a:solidFill>
                  <a:srgbClr val="323232"/>
                </a:solidFill>
                <a:latin typeface="Bricolage Grotesque Bold"/>
              </a:rPr>
              <a:t>Predicting multiple steps ahead in a time series.</a:t>
            </a:r>
          </a:p>
          <a:p>
            <a:pPr marL="612208" lvl="1" indent="-306104" algn="l">
              <a:lnSpc>
                <a:spcPts val="3969"/>
              </a:lnSpc>
              <a:buFont typeface="Arial"/>
              <a:buChar char="•"/>
            </a:pPr>
            <a:r>
              <a:rPr lang="en-US" sz="2835">
                <a:solidFill>
                  <a:srgbClr val="323232"/>
                </a:solidFill>
                <a:latin typeface="Bricolage Grotesque Bold"/>
              </a:rPr>
              <a:t>Leveraging large amounts of historical data for training.</a:t>
            </a:r>
          </a:p>
          <a:p>
            <a:pPr algn="l">
              <a:lnSpc>
                <a:spcPts val="3969"/>
              </a:lnSpc>
              <a:spcBef>
                <a:spcPct val="0"/>
              </a:spcBef>
            </a:pPr>
            <a:endParaRPr lang="en-US" sz="2835">
              <a:solidFill>
                <a:srgbClr val="323232"/>
              </a:solidFill>
              <a:latin typeface="Bricolage Grotesque Bold"/>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3748131">
            <a:off x="-4495238" y="2600358"/>
            <a:ext cx="13649784" cy="11799648"/>
          </a:xfrm>
          <a:custGeom>
            <a:avLst/>
            <a:gdLst/>
            <a:ahLst/>
            <a:cxnLst/>
            <a:rect l="l" t="t" r="r" b="b"/>
            <a:pathLst>
              <a:path w="13649784" h="11799648">
                <a:moveTo>
                  <a:pt x="0" y="0"/>
                </a:moveTo>
                <a:lnTo>
                  <a:pt x="13649785" y="0"/>
                </a:lnTo>
                <a:lnTo>
                  <a:pt x="13649785" y="11799648"/>
                </a:lnTo>
                <a:lnTo>
                  <a:pt x="0" y="11799648"/>
                </a:lnTo>
                <a:lnTo>
                  <a:pt x="0" y="0"/>
                </a:lnTo>
                <a:close/>
              </a:path>
            </a:pathLst>
          </a:custGeom>
          <a:blipFill>
            <a:blip r:embed="rId2">
              <a:alphaModFix amt="35000"/>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1449396" y="2429831"/>
            <a:ext cx="7196542" cy="7267140"/>
            <a:chOff x="0" y="0"/>
            <a:chExt cx="1895386" cy="1913979"/>
          </a:xfrm>
        </p:grpSpPr>
        <p:sp>
          <p:nvSpPr>
            <p:cNvPr id="4" name="Freeform 4"/>
            <p:cNvSpPr/>
            <p:nvPr/>
          </p:nvSpPr>
          <p:spPr>
            <a:xfrm>
              <a:off x="0" y="0"/>
              <a:ext cx="1895386" cy="1913979"/>
            </a:xfrm>
            <a:custGeom>
              <a:avLst/>
              <a:gdLst/>
              <a:ahLst/>
              <a:cxnLst/>
              <a:rect l="l" t="t" r="r" b="b"/>
              <a:pathLst>
                <a:path w="1895386" h="1913979">
                  <a:moveTo>
                    <a:pt x="54865" y="0"/>
                  </a:moveTo>
                  <a:lnTo>
                    <a:pt x="1840521" y="0"/>
                  </a:lnTo>
                  <a:cubicBezTo>
                    <a:pt x="1855072" y="0"/>
                    <a:pt x="1869027" y="5780"/>
                    <a:pt x="1879316" y="16070"/>
                  </a:cubicBezTo>
                  <a:cubicBezTo>
                    <a:pt x="1889605" y="26359"/>
                    <a:pt x="1895386" y="40314"/>
                    <a:pt x="1895386" y="54865"/>
                  </a:cubicBezTo>
                  <a:lnTo>
                    <a:pt x="1895386" y="1859114"/>
                  </a:lnTo>
                  <a:cubicBezTo>
                    <a:pt x="1895386" y="1889415"/>
                    <a:pt x="1870822" y="1913979"/>
                    <a:pt x="1840521" y="1913979"/>
                  </a:cubicBezTo>
                  <a:lnTo>
                    <a:pt x="54865" y="1913979"/>
                  </a:lnTo>
                  <a:cubicBezTo>
                    <a:pt x="40314" y="1913979"/>
                    <a:pt x="26359" y="1908199"/>
                    <a:pt x="16070" y="1897910"/>
                  </a:cubicBezTo>
                  <a:cubicBezTo>
                    <a:pt x="5780" y="1887621"/>
                    <a:pt x="0" y="1873665"/>
                    <a:pt x="0" y="1859114"/>
                  </a:cubicBezTo>
                  <a:lnTo>
                    <a:pt x="0" y="54865"/>
                  </a:lnTo>
                  <a:cubicBezTo>
                    <a:pt x="0" y="40314"/>
                    <a:pt x="5780" y="26359"/>
                    <a:pt x="16070" y="16070"/>
                  </a:cubicBezTo>
                  <a:cubicBezTo>
                    <a:pt x="26359" y="5780"/>
                    <a:pt x="40314" y="0"/>
                    <a:pt x="54865" y="0"/>
                  </a:cubicBezTo>
                  <a:close/>
                </a:path>
              </a:pathLst>
            </a:custGeom>
            <a:solidFill>
              <a:srgbClr val="323232"/>
            </a:solidFill>
          </p:spPr>
        </p:sp>
        <p:sp>
          <p:nvSpPr>
            <p:cNvPr id="5" name="TextBox 5"/>
            <p:cNvSpPr txBox="1"/>
            <p:nvPr/>
          </p:nvSpPr>
          <p:spPr>
            <a:xfrm>
              <a:off x="0" y="-38100"/>
              <a:ext cx="1895386" cy="1952079"/>
            </a:xfrm>
            <a:prstGeom prst="rect">
              <a:avLst/>
            </a:prstGeom>
          </p:spPr>
          <p:txBody>
            <a:bodyPr lIns="50800" tIns="50800" rIns="50800" bIns="50800" rtlCol="0" anchor="ctr"/>
            <a:lstStyle/>
            <a:p>
              <a:pPr algn="ctr">
                <a:lnSpc>
                  <a:spcPts val="2355"/>
                </a:lnSpc>
              </a:pPr>
              <a:endParaRPr/>
            </a:p>
          </p:txBody>
        </p:sp>
      </p:grpSp>
      <p:sp>
        <p:nvSpPr>
          <p:cNvPr id="6" name="TextBox 6"/>
          <p:cNvSpPr txBox="1"/>
          <p:nvPr/>
        </p:nvSpPr>
        <p:spPr>
          <a:xfrm>
            <a:off x="3677655" y="598772"/>
            <a:ext cx="10932689" cy="1414272"/>
          </a:xfrm>
          <a:prstGeom prst="rect">
            <a:avLst/>
          </a:prstGeom>
        </p:spPr>
        <p:txBody>
          <a:bodyPr lIns="0" tIns="0" rIns="0" bIns="0" rtlCol="0" anchor="t">
            <a:spAutoFit/>
          </a:bodyPr>
          <a:lstStyle/>
          <a:p>
            <a:pPr algn="l">
              <a:lnSpc>
                <a:spcPts val="10798"/>
              </a:lnSpc>
            </a:pPr>
            <a:r>
              <a:rPr lang="en-US" sz="10186">
                <a:solidFill>
                  <a:srgbClr val="323232"/>
                </a:solidFill>
                <a:latin typeface="Bricolage Grotesque Bold"/>
              </a:rPr>
              <a:t>Moving Average</a:t>
            </a:r>
          </a:p>
        </p:txBody>
      </p:sp>
      <p:grpSp>
        <p:nvGrpSpPr>
          <p:cNvPr id="7" name="Group 7"/>
          <p:cNvGrpSpPr/>
          <p:nvPr/>
        </p:nvGrpSpPr>
        <p:grpSpPr>
          <a:xfrm>
            <a:off x="10129184" y="2429831"/>
            <a:ext cx="7130116" cy="7267140"/>
            <a:chOff x="0" y="0"/>
            <a:chExt cx="1877891" cy="1913979"/>
          </a:xfrm>
        </p:grpSpPr>
        <p:sp>
          <p:nvSpPr>
            <p:cNvPr id="8" name="Freeform 8"/>
            <p:cNvSpPr/>
            <p:nvPr/>
          </p:nvSpPr>
          <p:spPr>
            <a:xfrm>
              <a:off x="0" y="0"/>
              <a:ext cx="1877891" cy="1913979"/>
            </a:xfrm>
            <a:custGeom>
              <a:avLst/>
              <a:gdLst/>
              <a:ahLst/>
              <a:cxnLst/>
              <a:rect l="l" t="t" r="r" b="b"/>
              <a:pathLst>
                <a:path w="1877891" h="1913979">
                  <a:moveTo>
                    <a:pt x="55376" y="0"/>
                  </a:moveTo>
                  <a:lnTo>
                    <a:pt x="1822515" y="0"/>
                  </a:lnTo>
                  <a:cubicBezTo>
                    <a:pt x="1853098" y="0"/>
                    <a:pt x="1877891" y="24793"/>
                    <a:pt x="1877891" y="55376"/>
                  </a:cubicBezTo>
                  <a:lnTo>
                    <a:pt x="1877891" y="1858603"/>
                  </a:lnTo>
                  <a:cubicBezTo>
                    <a:pt x="1877891" y="1873290"/>
                    <a:pt x="1872056" y="1887375"/>
                    <a:pt x="1861671" y="1897760"/>
                  </a:cubicBezTo>
                  <a:cubicBezTo>
                    <a:pt x="1851286" y="1908145"/>
                    <a:pt x="1837201" y="1913979"/>
                    <a:pt x="1822515" y="1913979"/>
                  </a:cubicBezTo>
                  <a:lnTo>
                    <a:pt x="55376" y="1913979"/>
                  </a:lnTo>
                  <a:cubicBezTo>
                    <a:pt x="40689" y="1913979"/>
                    <a:pt x="26604" y="1908145"/>
                    <a:pt x="16219" y="1897760"/>
                  </a:cubicBezTo>
                  <a:cubicBezTo>
                    <a:pt x="5834" y="1887375"/>
                    <a:pt x="0" y="1873290"/>
                    <a:pt x="0" y="1858603"/>
                  </a:cubicBezTo>
                  <a:lnTo>
                    <a:pt x="0" y="55376"/>
                  </a:lnTo>
                  <a:cubicBezTo>
                    <a:pt x="0" y="40689"/>
                    <a:pt x="5834" y="26604"/>
                    <a:pt x="16219" y="16219"/>
                  </a:cubicBezTo>
                  <a:cubicBezTo>
                    <a:pt x="26604" y="5834"/>
                    <a:pt x="40689" y="0"/>
                    <a:pt x="55376" y="0"/>
                  </a:cubicBezTo>
                  <a:close/>
                </a:path>
              </a:pathLst>
            </a:custGeom>
            <a:solidFill>
              <a:srgbClr val="323232"/>
            </a:solidFill>
          </p:spPr>
        </p:sp>
        <p:sp>
          <p:nvSpPr>
            <p:cNvPr id="9" name="TextBox 9"/>
            <p:cNvSpPr txBox="1"/>
            <p:nvPr/>
          </p:nvSpPr>
          <p:spPr>
            <a:xfrm>
              <a:off x="0" y="-38100"/>
              <a:ext cx="1877891" cy="1952079"/>
            </a:xfrm>
            <a:prstGeom prst="rect">
              <a:avLst/>
            </a:prstGeom>
          </p:spPr>
          <p:txBody>
            <a:bodyPr lIns="50800" tIns="50800" rIns="50800" bIns="50800" rtlCol="0" anchor="ctr"/>
            <a:lstStyle/>
            <a:p>
              <a:pPr algn="ctr">
                <a:lnSpc>
                  <a:spcPts val="2355"/>
                </a:lnSpc>
              </a:pPr>
              <a:endParaRPr/>
            </a:p>
          </p:txBody>
        </p:sp>
      </p:grpSp>
      <p:sp>
        <p:nvSpPr>
          <p:cNvPr id="10" name="TextBox 10"/>
          <p:cNvSpPr txBox="1"/>
          <p:nvPr/>
        </p:nvSpPr>
        <p:spPr>
          <a:xfrm>
            <a:off x="1885203" y="2954269"/>
            <a:ext cx="6324929" cy="5744327"/>
          </a:xfrm>
          <a:prstGeom prst="rect">
            <a:avLst/>
          </a:prstGeom>
        </p:spPr>
        <p:txBody>
          <a:bodyPr lIns="0" tIns="0" rIns="0" bIns="0" rtlCol="0" anchor="t">
            <a:spAutoFit/>
          </a:bodyPr>
          <a:lstStyle/>
          <a:p>
            <a:pPr algn="ctr">
              <a:lnSpc>
                <a:spcPts val="4158"/>
              </a:lnSpc>
              <a:spcBef>
                <a:spcPct val="0"/>
              </a:spcBef>
            </a:pPr>
            <a:r>
              <a:rPr lang="en-US" sz="2970">
                <a:solidFill>
                  <a:srgbClr val="FFFFFF"/>
                </a:solidFill>
                <a:latin typeface="Bricolage Grotesque Bold"/>
              </a:rPr>
              <a:t>Bullish Crossover </a:t>
            </a:r>
          </a:p>
          <a:p>
            <a:pPr algn="ctr">
              <a:lnSpc>
                <a:spcPts val="4158"/>
              </a:lnSpc>
              <a:spcBef>
                <a:spcPct val="0"/>
              </a:spcBef>
            </a:pPr>
            <a:r>
              <a:rPr lang="en-US" sz="2970">
                <a:solidFill>
                  <a:srgbClr val="FFFFFF"/>
                </a:solidFill>
                <a:latin typeface="Bricolage Grotesque Bold"/>
              </a:rPr>
              <a:t>(golden cross): </a:t>
            </a:r>
          </a:p>
          <a:p>
            <a:pPr algn="ctr">
              <a:lnSpc>
                <a:spcPts val="4158"/>
              </a:lnSpc>
              <a:spcBef>
                <a:spcPct val="0"/>
              </a:spcBef>
            </a:pPr>
            <a:r>
              <a:rPr lang="en-US" sz="2970">
                <a:solidFill>
                  <a:srgbClr val="FFFFFF"/>
                </a:solidFill>
                <a:latin typeface="Bricolage Grotesque Bold"/>
              </a:rPr>
              <a:t>It often suggests that the stock’s momentum is starting to move upward, indicating a potential buying opportunity. When a short-term moving average crosses over a long-term moving average, a golden crossing, a positive technical signal, takes place </a:t>
            </a:r>
          </a:p>
          <a:p>
            <a:pPr algn="ctr">
              <a:lnSpc>
                <a:spcPts val="4158"/>
              </a:lnSpc>
              <a:spcBef>
                <a:spcPct val="0"/>
              </a:spcBef>
            </a:pPr>
            <a:r>
              <a:rPr lang="en-US" sz="2970">
                <a:solidFill>
                  <a:srgbClr val="FFFFFF"/>
                </a:solidFill>
                <a:latin typeface="Bricolage Grotesque Bold"/>
              </a:rPr>
              <a:t>– BUY signal</a:t>
            </a:r>
          </a:p>
        </p:txBody>
      </p:sp>
      <p:sp>
        <p:nvSpPr>
          <p:cNvPr id="11" name="TextBox 11"/>
          <p:cNvSpPr txBox="1"/>
          <p:nvPr/>
        </p:nvSpPr>
        <p:spPr>
          <a:xfrm>
            <a:off x="10419007" y="2625767"/>
            <a:ext cx="6594754" cy="6410856"/>
          </a:xfrm>
          <a:prstGeom prst="rect">
            <a:avLst/>
          </a:prstGeom>
        </p:spPr>
        <p:txBody>
          <a:bodyPr lIns="0" tIns="0" rIns="0" bIns="0" rtlCol="0" anchor="t">
            <a:spAutoFit/>
          </a:bodyPr>
          <a:lstStyle/>
          <a:p>
            <a:pPr algn="ctr">
              <a:lnSpc>
                <a:spcPts val="3663"/>
              </a:lnSpc>
              <a:spcBef>
                <a:spcPct val="0"/>
              </a:spcBef>
            </a:pPr>
            <a:r>
              <a:rPr lang="en-US" sz="2616">
                <a:solidFill>
                  <a:srgbClr val="FFFFFF"/>
                </a:solidFill>
                <a:latin typeface="Bricolage Grotesque Bold"/>
              </a:rPr>
              <a:t>Bearish Crossover </a:t>
            </a:r>
          </a:p>
          <a:p>
            <a:pPr algn="ctr">
              <a:lnSpc>
                <a:spcPts val="3663"/>
              </a:lnSpc>
              <a:spcBef>
                <a:spcPct val="0"/>
              </a:spcBef>
            </a:pPr>
            <a:r>
              <a:rPr lang="en-US" sz="2616">
                <a:solidFill>
                  <a:srgbClr val="FFFFFF"/>
                </a:solidFill>
                <a:latin typeface="Bricolage Grotesque Bold"/>
              </a:rPr>
              <a:t>(death cross): </a:t>
            </a:r>
          </a:p>
          <a:p>
            <a:pPr algn="ctr">
              <a:lnSpc>
                <a:spcPts val="3663"/>
              </a:lnSpc>
              <a:spcBef>
                <a:spcPct val="0"/>
              </a:spcBef>
            </a:pPr>
            <a:r>
              <a:rPr lang="en-US" sz="2616">
                <a:solidFill>
                  <a:srgbClr val="FFFFFF"/>
                </a:solidFill>
                <a:latin typeface="Bricolage Grotesque Bold"/>
              </a:rPr>
              <a:t>When the stock's price falls below its moving average, it’s generally considered bearish. It tells you that the stock has lost bullish momentum and is either pulling back to take a breather or entering a downtrend. If the latter, it suggests a selling or short-selling opportunity. A death crossing, a bad technical indication, happens when a short-term moving average crosses below a long-term moving average </a:t>
            </a:r>
          </a:p>
          <a:p>
            <a:pPr algn="ctr">
              <a:lnSpc>
                <a:spcPts val="3663"/>
              </a:lnSpc>
              <a:spcBef>
                <a:spcPct val="0"/>
              </a:spcBef>
            </a:pPr>
            <a:r>
              <a:rPr lang="en-US" sz="2616">
                <a:solidFill>
                  <a:srgbClr val="FFFFFF"/>
                </a:solidFill>
                <a:latin typeface="Bricolage Grotesque Bold"/>
              </a:rPr>
              <a:t>– SELL signal</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95982" y="787205"/>
            <a:ext cx="17696036" cy="8712589"/>
          </a:xfrm>
          <a:custGeom>
            <a:avLst/>
            <a:gdLst/>
            <a:ahLst/>
            <a:cxnLst/>
            <a:rect l="l" t="t" r="r" b="b"/>
            <a:pathLst>
              <a:path w="17696036" h="8712589">
                <a:moveTo>
                  <a:pt x="0" y="0"/>
                </a:moveTo>
                <a:lnTo>
                  <a:pt x="17696036" y="0"/>
                </a:lnTo>
                <a:lnTo>
                  <a:pt x="17696036" y="8712590"/>
                </a:lnTo>
                <a:lnTo>
                  <a:pt x="0" y="8712590"/>
                </a:lnTo>
                <a:lnTo>
                  <a:pt x="0" y="0"/>
                </a:lnTo>
                <a:close/>
              </a:path>
            </a:pathLst>
          </a:custGeom>
          <a:blipFill>
            <a:blip r:embed="rId2"/>
            <a:stretch>
              <a:fillRect/>
            </a:stretch>
          </a:blipFill>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9397581">
            <a:off x="-1018250" y="-3290201"/>
            <a:ext cx="9122378" cy="11198448"/>
          </a:xfrm>
          <a:custGeom>
            <a:avLst/>
            <a:gdLst/>
            <a:ahLst/>
            <a:cxnLst/>
            <a:rect l="l" t="t" r="r" b="b"/>
            <a:pathLst>
              <a:path w="9122378" h="11198448">
                <a:moveTo>
                  <a:pt x="0" y="0"/>
                </a:moveTo>
                <a:lnTo>
                  <a:pt x="9122378" y="0"/>
                </a:lnTo>
                <a:lnTo>
                  <a:pt x="9122378" y="11198448"/>
                </a:lnTo>
                <a:lnTo>
                  <a:pt x="0" y="11198448"/>
                </a:lnTo>
                <a:lnTo>
                  <a:pt x="0" y="0"/>
                </a:lnTo>
                <a:close/>
              </a:path>
            </a:pathLst>
          </a:custGeom>
          <a:blipFill>
            <a:blip r:embed="rId2">
              <a:alphaModFix amt="35000"/>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711704" y="1630911"/>
            <a:ext cx="6046239" cy="7520766"/>
            <a:chOff x="0" y="0"/>
            <a:chExt cx="789829" cy="982449"/>
          </a:xfrm>
        </p:grpSpPr>
        <p:sp>
          <p:nvSpPr>
            <p:cNvPr id="4" name="Freeform 4"/>
            <p:cNvSpPr/>
            <p:nvPr/>
          </p:nvSpPr>
          <p:spPr>
            <a:xfrm>
              <a:off x="0" y="0"/>
              <a:ext cx="789829" cy="982449"/>
            </a:xfrm>
            <a:custGeom>
              <a:avLst/>
              <a:gdLst/>
              <a:ahLst/>
              <a:cxnLst/>
              <a:rect l="l" t="t" r="r" b="b"/>
              <a:pathLst>
                <a:path w="789829" h="982449">
                  <a:moveTo>
                    <a:pt x="53779" y="0"/>
                  </a:moveTo>
                  <a:lnTo>
                    <a:pt x="736050" y="0"/>
                  </a:lnTo>
                  <a:cubicBezTo>
                    <a:pt x="765752" y="0"/>
                    <a:pt x="789829" y="24078"/>
                    <a:pt x="789829" y="53779"/>
                  </a:cubicBezTo>
                  <a:lnTo>
                    <a:pt x="789829" y="928670"/>
                  </a:lnTo>
                  <a:cubicBezTo>
                    <a:pt x="789829" y="958371"/>
                    <a:pt x="765752" y="982449"/>
                    <a:pt x="736050" y="982449"/>
                  </a:cubicBezTo>
                  <a:lnTo>
                    <a:pt x="53779" y="982449"/>
                  </a:lnTo>
                  <a:cubicBezTo>
                    <a:pt x="24078" y="982449"/>
                    <a:pt x="0" y="958371"/>
                    <a:pt x="0" y="928670"/>
                  </a:cubicBezTo>
                  <a:lnTo>
                    <a:pt x="0" y="53779"/>
                  </a:lnTo>
                  <a:cubicBezTo>
                    <a:pt x="0" y="24078"/>
                    <a:pt x="24078" y="0"/>
                    <a:pt x="53779" y="0"/>
                  </a:cubicBezTo>
                  <a:close/>
                </a:path>
              </a:pathLst>
            </a:custGeom>
            <a:blipFill>
              <a:blip r:embed="rId4"/>
              <a:stretch>
                <a:fillRect l="-12193" r="-12193"/>
              </a:stretch>
            </a:blipFill>
          </p:spPr>
        </p:sp>
      </p:grpSp>
      <p:grpSp>
        <p:nvGrpSpPr>
          <p:cNvPr id="5" name="Group 5"/>
          <p:cNvGrpSpPr/>
          <p:nvPr/>
        </p:nvGrpSpPr>
        <p:grpSpPr>
          <a:xfrm>
            <a:off x="711704" y="796299"/>
            <a:ext cx="91161" cy="91161"/>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F8508"/>
            </a:solidFill>
          </p:spPr>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355"/>
                </a:lnSpc>
              </a:pPr>
              <a:endParaRPr/>
            </a:p>
          </p:txBody>
        </p:sp>
      </p:grpSp>
      <p:sp>
        <p:nvSpPr>
          <p:cNvPr id="8" name="TextBox 8"/>
          <p:cNvSpPr txBox="1"/>
          <p:nvPr/>
        </p:nvSpPr>
        <p:spPr>
          <a:xfrm>
            <a:off x="7921046" y="2692702"/>
            <a:ext cx="9854097" cy="1003489"/>
          </a:xfrm>
          <a:prstGeom prst="rect">
            <a:avLst/>
          </a:prstGeom>
        </p:spPr>
        <p:txBody>
          <a:bodyPr lIns="0" tIns="0" rIns="0" bIns="0" rtlCol="0" anchor="t">
            <a:spAutoFit/>
          </a:bodyPr>
          <a:lstStyle/>
          <a:p>
            <a:pPr algn="l">
              <a:lnSpc>
                <a:spcPts val="7684"/>
              </a:lnSpc>
            </a:pPr>
            <a:r>
              <a:rPr lang="en-US" sz="6986">
                <a:solidFill>
                  <a:srgbClr val="2B2B2B"/>
                </a:solidFill>
                <a:latin typeface="Bricolage Grotesque Bold"/>
              </a:rPr>
              <a:t>Abstract</a:t>
            </a:r>
          </a:p>
        </p:txBody>
      </p:sp>
      <p:sp>
        <p:nvSpPr>
          <p:cNvPr id="9" name="TextBox 9"/>
          <p:cNvSpPr txBox="1"/>
          <p:nvPr/>
        </p:nvSpPr>
        <p:spPr>
          <a:xfrm>
            <a:off x="7084235" y="4242347"/>
            <a:ext cx="10690908" cy="4445486"/>
          </a:xfrm>
          <a:prstGeom prst="rect">
            <a:avLst/>
          </a:prstGeom>
        </p:spPr>
        <p:txBody>
          <a:bodyPr lIns="0" tIns="0" rIns="0" bIns="0" rtlCol="0" anchor="t">
            <a:spAutoFit/>
          </a:bodyPr>
          <a:lstStyle/>
          <a:p>
            <a:pPr algn="just">
              <a:lnSpc>
                <a:spcPts val="2735"/>
              </a:lnSpc>
            </a:pPr>
            <a:r>
              <a:rPr lang="en-US" sz="1954" dirty="0">
                <a:solidFill>
                  <a:srgbClr val="2B2B2B"/>
                </a:solidFill>
                <a:latin typeface="Bricolage Grotesque"/>
              </a:rPr>
              <a:t>This project investigates the efficacy of Long Short-Term Memory (LSTM) and Autoregressive Integrated Moving Average (ARIMA) models in predicting stock market trends and facilitating timely investment decisions. Leveraging data sourced from the </a:t>
            </a:r>
            <a:r>
              <a:rPr lang="en-US" sz="1954" dirty="0" err="1">
                <a:solidFill>
                  <a:srgbClr val="2B2B2B"/>
                </a:solidFill>
                <a:latin typeface="Bricolage Grotesque"/>
              </a:rPr>
              <a:t>yfinance</a:t>
            </a:r>
            <a:r>
              <a:rPr lang="en-US" sz="1954" dirty="0">
                <a:solidFill>
                  <a:srgbClr val="2B2B2B"/>
                </a:solidFill>
                <a:latin typeface="Bricolage Grotesque"/>
              </a:rPr>
              <a:t> API, we employ LSTM to forecast future stock prices, subsequently applying ARIMA to derive precise buy and sell points. Central to our approach is the incorporation of crossover analysis, wherein we utilize monthly and yearly moving averages to identify key market shifts. implementing the principles of crossover trading we identify the buy and sell points. Through rigorous experimentation and comparative analysis, we evaluate the performance of LSTM and ARIMA models in generating accurate predictions and actionable insights. Our findings contribute to the advancement of predictive analytics in financial markets, empowering investors with enhanced tools for navigating dynamic market conditions and optimizing investment strategies.</a:t>
            </a:r>
          </a:p>
          <a:p>
            <a:pPr algn="just">
              <a:lnSpc>
                <a:spcPts val="2735"/>
              </a:lnSpc>
              <a:spcBef>
                <a:spcPct val="0"/>
              </a:spcBef>
            </a:pPr>
            <a:endParaRPr lang="en-US" sz="1954" dirty="0">
              <a:solidFill>
                <a:srgbClr val="2B2B2B"/>
              </a:solidFill>
              <a:latin typeface="Bricolage Grotesque"/>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835662" y="2512745"/>
            <a:ext cx="16616676" cy="7224642"/>
          </a:xfrm>
          <a:custGeom>
            <a:avLst/>
            <a:gdLst/>
            <a:ahLst/>
            <a:cxnLst/>
            <a:rect l="l" t="t" r="r" b="b"/>
            <a:pathLst>
              <a:path w="16616676" h="7224642">
                <a:moveTo>
                  <a:pt x="0" y="0"/>
                </a:moveTo>
                <a:lnTo>
                  <a:pt x="16616676" y="0"/>
                </a:lnTo>
                <a:lnTo>
                  <a:pt x="16616676" y="7224641"/>
                </a:lnTo>
                <a:lnTo>
                  <a:pt x="0" y="7224641"/>
                </a:lnTo>
                <a:lnTo>
                  <a:pt x="0" y="0"/>
                </a:lnTo>
                <a:close/>
              </a:path>
            </a:pathLst>
          </a:custGeom>
          <a:blipFill>
            <a:blip r:embed="rId2"/>
            <a:stretch>
              <a:fillRect/>
            </a:stretch>
          </a:blipFill>
        </p:spPr>
      </p:sp>
      <p:sp>
        <p:nvSpPr>
          <p:cNvPr id="3" name="Freeform 3"/>
          <p:cNvSpPr/>
          <p:nvPr/>
        </p:nvSpPr>
        <p:spPr>
          <a:xfrm>
            <a:off x="-11222" y="6407385"/>
            <a:ext cx="1039922" cy="4114800"/>
          </a:xfrm>
          <a:custGeom>
            <a:avLst/>
            <a:gdLst/>
            <a:ahLst/>
            <a:cxnLst/>
            <a:rect l="l" t="t" r="r" b="b"/>
            <a:pathLst>
              <a:path w="1039922" h="4114800">
                <a:moveTo>
                  <a:pt x="0" y="0"/>
                </a:moveTo>
                <a:lnTo>
                  <a:pt x="1039922" y="0"/>
                </a:lnTo>
                <a:lnTo>
                  <a:pt x="1039922"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TextBox 4"/>
          <p:cNvSpPr txBox="1"/>
          <p:nvPr/>
        </p:nvSpPr>
        <p:spPr>
          <a:xfrm>
            <a:off x="5474382" y="342900"/>
            <a:ext cx="7339236" cy="1566544"/>
          </a:xfrm>
          <a:prstGeom prst="rect">
            <a:avLst/>
          </a:prstGeom>
        </p:spPr>
        <p:txBody>
          <a:bodyPr wrap="square" lIns="0" tIns="0" rIns="0" bIns="0" rtlCol="0" anchor="t">
            <a:spAutoFit/>
          </a:bodyPr>
          <a:lstStyle/>
          <a:p>
            <a:pPr algn="ctr">
              <a:lnSpc>
                <a:spcPts val="12880"/>
              </a:lnSpc>
            </a:pPr>
            <a:r>
              <a:rPr lang="en-US" sz="9200" dirty="0">
                <a:solidFill>
                  <a:srgbClr val="000000"/>
                </a:solidFill>
                <a:latin typeface="Canva Sans Bold"/>
              </a:rPr>
              <a:t>‘Buy’ Signal</a:t>
            </a:r>
          </a:p>
        </p:txBody>
      </p:sp>
      <p:sp>
        <p:nvSpPr>
          <p:cNvPr id="5" name="Freeform 5"/>
          <p:cNvSpPr/>
          <p:nvPr/>
        </p:nvSpPr>
        <p:spPr>
          <a:xfrm rot="-10800000">
            <a:off x="17259300" y="-525623"/>
            <a:ext cx="1039922" cy="4114800"/>
          </a:xfrm>
          <a:custGeom>
            <a:avLst/>
            <a:gdLst/>
            <a:ahLst/>
            <a:cxnLst/>
            <a:rect l="l" t="t" r="r" b="b"/>
            <a:pathLst>
              <a:path w="1039922" h="4114800">
                <a:moveTo>
                  <a:pt x="0" y="0"/>
                </a:moveTo>
                <a:lnTo>
                  <a:pt x="1039922" y="0"/>
                </a:lnTo>
                <a:lnTo>
                  <a:pt x="1039922"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222" y="6407385"/>
            <a:ext cx="1039922" cy="4114800"/>
          </a:xfrm>
          <a:custGeom>
            <a:avLst/>
            <a:gdLst/>
            <a:ahLst/>
            <a:cxnLst/>
            <a:rect l="l" t="t" r="r" b="b"/>
            <a:pathLst>
              <a:path w="1039922" h="4114800">
                <a:moveTo>
                  <a:pt x="0" y="0"/>
                </a:moveTo>
                <a:lnTo>
                  <a:pt x="1039922" y="0"/>
                </a:lnTo>
                <a:lnTo>
                  <a:pt x="1039922"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10800000">
            <a:off x="17259300" y="-525623"/>
            <a:ext cx="1039922" cy="4114800"/>
          </a:xfrm>
          <a:custGeom>
            <a:avLst/>
            <a:gdLst/>
            <a:ahLst/>
            <a:cxnLst/>
            <a:rect l="l" t="t" r="r" b="b"/>
            <a:pathLst>
              <a:path w="1039922" h="4114800">
                <a:moveTo>
                  <a:pt x="0" y="0"/>
                </a:moveTo>
                <a:lnTo>
                  <a:pt x="1039922" y="0"/>
                </a:lnTo>
                <a:lnTo>
                  <a:pt x="1039922"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1028700" y="2282405"/>
            <a:ext cx="16230600" cy="7072330"/>
          </a:xfrm>
          <a:custGeom>
            <a:avLst/>
            <a:gdLst/>
            <a:ahLst/>
            <a:cxnLst/>
            <a:rect l="l" t="t" r="r" b="b"/>
            <a:pathLst>
              <a:path w="16230600" h="7072330">
                <a:moveTo>
                  <a:pt x="0" y="0"/>
                </a:moveTo>
                <a:lnTo>
                  <a:pt x="16230600" y="0"/>
                </a:lnTo>
                <a:lnTo>
                  <a:pt x="16230600" y="7072330"/>
                </a:lnTo>
                <a:lnTo>
                  <a:pt x="0" y="7072330"/>
                </a:lnTo>
                <a:lnTo>
                  <a:pt x="0" y="0"/>
                </a:lnTo>
                <a:close/>
              </a:path>
            </a:pathLst>
          </a:custGeom>
          <a:blipFill>
            <a:blip r:embed="rId4"/>
            <a:stretch>
              <a:fillRect/>
            </a:stretch>
          </a:blipFill>
        </p:spPr>
      </p:sp>
      <p:sp>
        <p:nvSpPr>
          <p:cNvPr id="5" name="TextBox 5"/>
          <p:cNvSpPr txBox="1"/>
          <p:nvPr/>
        </p:nvSpPr>
        <p:spPr>
          <a:xfrm>
            <a:off x="5890989" y="311102"/>
            <a:ext cx="6506021" cy="1566544"/>
          </a:xfrm>
          <a:prstGeom prst="rect">
            <a:avLst/>
          </a:prstGeom>
        </p:spPr>
        <p:txBody>
          <a:bodyPr lIns="0" tIns="0" rIns="0" bIns="0" rtlCol="0" anchor="t">
            <a:spAutoFit/>
          </a:bodyPr>
          <a:lstStyle/>
          <a:p>
            <a:pPr algn="ctr">
              <a:lnSpc>
                <a:spcPts val="12880"/>
              </a:lnSpc>
            </a:pPr>
            <a:r>
              <a:rPr lang="en-US" sz="9200">
                <a:solidFill>
                  <a:srgbClr val="000000"/>
                </a:solidFill>
                <a:latin typeface="Canva Sans Bold"/>
              </a:rPr>
              <a:t>‘Sell’ Signal</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618245" y="2224121"/>
            <a:ext cx="15051510" cy="7553288"/>
          </a:xfrm>
          <a:custGeom>
            <a:avLst/>
            <a:gdLst/>
            <a:ahLst/>
            <a:cxnLst/>
            <a:rect l="l" t="t" r="r" b="b"/>
            <a:pathLst>
              <a:path w="15051510" h="7553288">
                <a:moveTo>
                  <a:pt x="0" y="0"/>
                </a:moveTo>
                <a:lnTo>
                  <a:pt x="15051510" y="0"/>
                </a:lnTo>
                <a:lnTo>
                  <a:pt x="15051510" y="7553289"/>
                </a:lnTo>
                <a:lnTo>
                  <a:pt x="0" y="7553289"/>
                </a:lnTo>
                <a:lnTo>
                  <a:pt x="0" y="0"/>
                </a:lnTo>
                <a:close/>
              </a:path>
            </a:pathLst>
          </a:custGeom>
          <a:blipFill>
            <a:blip r:embed="rId2"/>
            <a:stretch>
              <a:fillRect/>
            </a:stretch>
          </a:blipFill>
        </p:spPr>
      </p:sp>
      <p:sp>
        <p:nvSpPr>
          <p:cNvPr id="3" name="TextBox 3"/>
          <p:cNvSpPr txBox="1"/>
          <p:nvPr/>
        </p:nvSpPr>
        <p:spPr>
          <a:xfrm>
            <a:off x="468928" y="159703"/>
            <a:ext cx="17277494" cy="1566544"/>
          </a:xfrm>
          <a:prstGeom prst="rect">
            <a:avLst/>
          </a:prstGeom>
        </p:spPr>
        <p:txBody>
          <a:bodyPr lIns="0" tIns="0" rIns="0" bIns="0" rtlCol="0" anchor="t">
            <a:spAutoFit/>
          </a:bodyPr>
          <a:lstStyle/>
          <a:p>
            <a:pPr algn="ctr">
              <a:lnSpc>
                <a:spcPts val="12880"/>
              </a:lnSpc>
            </a:pPr>
            <a:r>
              <a:rPr lang="en-US" sz="9200">
                <a:solidFill>
                  <a:srgbClr val="000000"/>
                </a:solidFill>
                <a:latin typeface="Canva Sans Bold"/>
              </a:rPr>
              <a:t>But is it a 100% effective? NO.</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033683" y="3729355"/>
            <a:ext cx="12571269" cy="6557645"/>
          </a:xfrm>
          <a:custGeom>
            <a:avLst/>
            <a:gdLst/>
            <a:ahLst/>
            <a:cxnLst/>
            <a:rect l="l" t="t" r="r" b="b"/>
            <a:pathLst>
              <a:path w="12571269" h="6557645">
                <a:moveTo>
                  <a:pt x="0" y="0"/>
                </a:moveTo>
                <a:lnTo>
                  <a:pt x="12571270" y="0"/>
                </a:lnTo>
                <a:lnTo>
                  <a:pt x="12571270" y="6557645"/>
                </a:lnTo>
                <a:lnTo>
                  <a:pt x="0" y="6557645"/>
                </a:lnTo>
                <a:lnTo>
                  <a:pt x="0" y="0"/>
                </a:lnTo>
                <a:close/>
              </a:path>
            </a:pathLst>
          </a:custGeom>
          <a:blipFill>
            <a:blip r:embed="rId2"/>
            <a:stretch>
              <a:fillRect/>
            </a:stretch>
          </a:blipFill>
        </p:spPr>
      </p:sp>
      <p:sp>
        <p:nvSpPr>
          <p:cNvPr id="3" name="TextBox 3"/>
          <p:cNvSpPr txBox="1"/>
          <p:nvPr/>
        </p:nvSpPr>
        <p:spPr>
          <a:xfrm>
            <a:off x="956146" y="377528"/>
            <a:ext cx="16375707" cy="1566544"/>
          </a:xfrm>
          <a:prstGeom prst="rect">
            <a:avLst/>
          </a:prstGeom>
        </p:spPr>
        <p:txBody>
          <a:bodyPr lIns="0" tIns="0" rIns="0" bIns="0" rtlCol="0" anchor="t">
            <a:spAutoFit/>
          </a:bodyPr>
          <a:lstStyle/>
          <a:p>
            <a:pPr algn="ctr">
              <a:lnSpc>
                <a:spcPts val="12880"/>
              </a:lnSpc>
            </a:pPr>
            <a:r>
              <a:rPr lang="en-US" sz="9200">
                <a:solidFill>
                  <a:srgbClr val="000000"/>
                </a:solidFill>
                <a:latin typeface="Canva Sans Bold"/>
              </a:rPr>
              <a:t>Relative Strength Index (RSI)</a:t>
            </a:r>
          </a:p>
        </p:txBody>
      </p:sp>
      <p:sp>
        <p:nvSpPr>
          <p:cNvPr id="4" name="TextBox 4"/>
          <p:cNvSpPr txBox="1"/>
          <p:nvPr/>
        </p:nvSpPr>
        <p:spPr>
          <a:xfrm>
            <a:off x="1028700" y="2284533"/>
            <a:ext cx="16303154" cy="1323788"/>
          </a:xfrm>
          <a:prstGeom prst="rect">
            <a:avLst/>
          </a:prstGeom>
        </p:spPr>
        <p:txBody>
          <a:bodyPr lIns="0" tIns="0" rIns="0" bIns="0" rtlCol="0" anchor="t">
            <a:spAutoFit/>
          </a:bodyPr>
          <a:lstStyle/>
          <a:p>
            <a:pPr algn="just">
              <a:lnSpc>
                <a:spcPts val="2635"/>
              </a:lnSpc>
              <a:spcBef>
                <a:spcPct val="0"/>
              </a:spcBef>
            </a:pPr>
            <a:r>
              <a:rPr lang="en-US" sz="1882">
                <a:solidFill>
                  <a:srgbClr val="000000"/>
                </a:solidFill>
                <a:latin typeface="Bricolage Grotesque Bold"/>
              </a:rPr>
              <a:t>RSI is a momentum oscillator that measures the speed and change of price movements on a scale of 0 to 100. It is typically used to identify overbought or oversold conditions in a trading instrument.</a:t>
            </a:r>
          </a:p>
          <a:p>
            <a:pPr algn="just">
              <a:lnSpc>
                <a:spcPts val="2635"/>
              </a:lnSpc>
              <a:spcBef>
                <a:spcPct val="0"/>
              </a:spcBef>
            </a:pPr>
            <a:r>
              <a:rPr lang="en-US" sz="1882">
                <a:solidFill>
                  <a:srgbClr val="000000"/>
                </a:solidFill>
                <a:latin typeface="Bricolage Grotesque Bold"/>
              </a:rPr>
              <a:t>This integration leverages the momentum information provided by RSI to condition the trading signals derived from moving average crossovers (as indicated by ARIMA analysis), enhancing the decision-making process for identifying optimal buy and sell points. </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6200000">
            <a:off x="14535495" y="-1202783"/>
            <a:ext cx="2549721" cy="4955288"/>
          </a:xfrm>
          <a:custGeom>
            <a:avLst/>
            <a:gdLst/>
            <a:ahLst/>
            <a:cxnLst/>
            <a:rect l="l" t="t" r="r" b="b"/>
            <a:pathLst>
              <a:path w="2549721" h="4955288">
                <a:moveTo>
                  <a:pt x="0" y="0"/>
                </a:moveTo>
                <a:lnTo>
                  <a:pt x="2549721" y="0"/>
                </a:lnTo>
                <a:lnTo>
                  <a:pt x="2549721" y="4955288"/>
                </a:lnTo>
                <a:lnTo>
                  <a:pt x="0" y="495528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TextBox 4"/>
          <p:cNvSpPr txBox="1"/>
          <p:nvPr/>
        </p:nvSpPr>
        <p:spPr>
          <a:xfrm>
            <a:off x="719815" y="2976460"/>
            <a:ext cx="16848370" cy="6630063"/>
          </a:xfrm>
          <a:prstGeom prst="rect">
            <a:avLst/>
          </a:prstGeom>
        </p:spPr>
        <p:txBody>
          <a:bodyPr lIns="0" tIns="0" rIns="0" bIns="0" rtlCol="0" anchor="t">
            <a:spAutoFit/>
          </a:bodyPr>
          <a:lstStyle/>
          <a:p>
            <a:pPr algn="just">
              <a:lnSpc>
                <a:spcPts val="3113"/>
              </a:lnSpc>
              <a:spcBef>
                <a:spcPct val="0"/>
              </a:spcBef>
            </a:pPr>
            <a:r>
              <a:rPr lang="en-US" sz="2223">
                <a:solidFill>
                  <a:srgbClr val="000000"/>
                </a:solidFill>
                <a:latin typeface="Bricolage Grotesque Bold"/>
              </a:rPr>
              <a:t>In conclusion, the application of LSTM and ARIMA models for stock market prediction offers valuable insights into market dynamics and trends. The LSTM model excels in capturing long-term dependencies and intricate patterns, while the ARIMA model effectively models short-term fluctuations and seasonality. By leveraging the strengths of both models, traders can gain a more comprehensive understanding of market behaviour and make more informed trading decisions.</a:t>
            </a:r>
          </a:p>
          <a:p>
            <a:pPr algn="just">
              <a:lnSpc>
                <a:spcPts val="3113"/>
              </a:lnSpc>
              <a:spcBef>
                <a:spcPct val="0"/>
              </a:spcBef>
            </a:pPr>
            <a:endParaRPr lang="en-US" sz="2223">
              <a:solidFill>
                <a:srgbClr val="000000"/>
              </a:solidFill>
              <a:latin typeface="Bricolage Grotesque Bold"/>
            </a:endParaRPr>
          </a:p>
          <a:p>
            <a:pPr algn="just">
              <a:lnSpc>
                <a:spcPts val="3113"/>
              </a:lnSpc>
              <a:spcBef>
                <a:spcPct val="0"/>
              </a:spcBef>
            </a:pPr>
            <a:r>
              <a:rPr lang="en-US" sz="2223">
                <a:solidFill>
                  <a:srgbClr val="000000"/>
                </a:solidFill>
                <a:latin typeface="Bricolage Grotesque Bold"/>
              </a:rPr>
              <a:t>The results obtained from LSTM and ARIMA models underscore the importance of using diverse modelling techniques to navigate the complexities of financial markets. While each model has its strengths and limitations, their integration can provide a more robust framework for predicting stock prices and identifying optimal trading strategies.</a:t>
            </a:r>
          </a:p>
          <a:p>
            <a:pPr algn="just">
              <a:lnSpc>
                <a:spcPts val="3113"/>
              </a:lnSpc>
              <a:spcBef>
                <a:spcPct val="0"/>
              </a:spcBef>
            </a:pPr>
            <a:endParaRPr lang="en-US" sz="2223">
              <a:solidFill>
                <a:srgbClr val="000000"/>
              </a:solidFill>
              <a:latin typeface="Bricolage Grotesque Bold"/>
            </a:endParaRPr>
          </a:p>
          <a:p>
            <a:pPr algn="just">
              <a:lnSpc>
                <a:spcPts val="3113"/>
              </a:lnSpc>
              <a:spcBef>
                <a:spcPct val="0"/>
              </a:spcBef>
            </a:pPr>
            <a:r>
              <a:rPr lang="en-US" sz="2223">
                <a:solidFill>
                  <a:srgbClr val="000000"/>
                </a:solidFill>
                <a:latin typeface="Bricolage Grotesque Bold"/>
              </a:rPr>
              <a:t>Moving forward, further research and development are needed to refine and enhance the predictive accuracy of LSTM and ARIMA models. Additionally, exploring the integration of other advanced machine learning techniques and incorporating domain knowledge could further improve the performance of stock market prediction models.</a:t>
            </a:r>
          </a:p>
          <a:p>
            <a:pPr algn="just">
              <a:lnSpc>
                <a:spcPts val="3113"/>
              </a:lnSpc>
              <a:spcBef>
                <a:spcPct val="0"/>
              </a:spcBef>
            </a:pPr>
            <a:endParaRPr lang="en-US" sz="2223">
              <a:solidFill>
                <a:srgbClr val="000000"/>
              </a:solidFill>
              <a:latin typeface="Bricolage Grotesque Bold"/>
            </a:endParaRPr>
          </a:p>
          <a:p>
            <a:pPr algn="just">
              <a:lnSpc>
                <a:spcPts val="3113"/>
              </a:lnSpc>
              <a:spcBef>
                <a:spcPct val="0"/>
              </a:spcBef>
            </a:pPr>
            <a:r>
              <a:rPr lang="en-US" sz="2223">
                <a:solidFill>
                  <a:srgbClr val="000000"/>
                </a:solidFill>
                <a:latin typeface="Bricolage Grotesque Bold"/>
              </a:rPr>
              <a:t>Overall, the findings from this study contribute to advancing our understanding of stock market prediction and provide valuable insights for traders looking to navigate volatile market conditions and maximize returns in the stock market. By leveraging the predictive power of LSTM and ARIMA models, traders can enhance their decision-making processes and capitalize on opportunities in the ever-changing landscape of financial markets.</a:t>
            </a:r>
          </a:p>
        </p:txBody>
      </p:sp>
      <p:sp>
        <p:nvSpPr>
          <p:cNvPr id="5" name="TextBox 5"/>
          <p:cNvSpPr txBox="1"/>
          <p:nvPr/>
        </p:nvSpPr>
        <p:spPr>
          <a:xfrm>
            <a:off x="667986" y="488238"/>
            <a:ext cx="6412483" cy="1566544"/>
          </a:xfrm>
          <a:prstGeom prst="rect">
            <a:avLst/>
          </a:prstGeom>
        </p:spPr>
        <p:txBody>
          <a:bodyPr lIns="0" tIns="0" rIns="0" bIns="0" rtlCol="0" anchor="t">
            <a:spAutoFit/>
          </a:bodyPr>
          <a:lstStyle/>
          <a:p>
            <a:pPr algn="ctr">
              <a:lnSpc>
                <a:spcPts val="12880"/>
              </a:lnSpc>
            </a:pPr>
            <a:r>
              <a:rPr lang="en-US" sz="9200">
                <a:solidFill>
                  <a:srgbClr val="000000"/>
                </a:solidFill>
                <a:latin typeface="Canva Sans Bold"/>
              </a:rPr>
              <a:t>Conclusion</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798755">
            <a:off x="6256218" y="2237233"/>
            <a:ext cx="14736981" cy="12739482"/>
          </a:xfrm>
          <a:custGeom>
            <a:avLst/>
            <a:gdLst/>
            <a:ahLst/>
            <a:cxnLst/>
            <a:rect l="l" t="t" r="r" b="b"/>
            <a:pathLst>
              <a:path w="14736981" h="12739482">
                <a:moveTo>
                  <a:pt x="0" y="0"/>
                </a:moveTo>
                <a:lnTo>
                  <a:pt x="14736981" y="0"/>
                </a:lnTo>
                <a:lnTo>
                  <a:pt x="14736981" y="12739482"/>
                </a:lnTo>
                <a:lnTo>
                  <a:pt x="0" y="12739482"/>
                </a:lnTo>
                <a:lnTo>
                  <a:pt x="0" y="0"/>
                </a:lnTo>
                <a:close/>
              </a:path>
            </a:pathLst>
          </a:custGeom>
          <a:blipFill>
            <a:blip r:embed="rId2">
              <a:alphaModFix amt="35000"/>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rot="-1187103">
            <a:off x="10142912" y="8986877"/>
            <a:ext cx="542845" cy="542845"/>
            <a:chOff x="0" y="0"/>
            <a:chExt cx="812800" cy="812800"/>
          </a:xfrm>
        </p:grpSpPr>
        <p:sp>
          <p:nvSpPr>
            <p:cNvPr id="4" name="Freeform 4"/>
            <p:cNvSpPr/>
            <p:nvPr/>
          </p:nvSpPr>
          <p:spPr>
            <a:xfrm>
              <a:off x="54495" y="54495"/>
              <a:ext cx="703810" cy="703810"/>
            </a:xfrm>
            <a:custGeom>
              <a:avLst/>
              <a:gdLst/>
              <a:ahLst/>
              <a:cxnLst/>
              <a:rect l="l" t="t" r="r" b="b"/>
              <a:pathLst>
                <a:path w="703810" h="703810">
                  <a:moveTo>
                    <a:pt x="388094" y="23047"/>
                  </a:moveTo>
                  <a:lnTo>
                    <a:pt x="445032" y="145048"/>
                  </a:lnTo>
                  <a:cubicBezTo>
                    <a:pt x="468409" y="195138"/>
                    <a:pt x="508672" y="235401"/>
                    <a:pt x="558762" y="258778"/>
                  </a:cubicBezTo>
                  <a:lnTo>
                    <a:pt x="680763" y="315716"/>
                  </a:lnTo>
                  <a:cubicBezTo>
                    <a:pt x="694823" y="322278"/>
                    <a:pt x="703810" y="336389"/>
                    <a:pt x="703810" y="351905"/>
                  </a:cubicBezTo>
                  <a:cubicBezTo>
                    <a:pt x="703810" y="367421"/>
                    <a:pt x="694823" y="381532"/>
                    <a:pt x="680763" y="388094"/>
                  </a:cubicBezTo>
                  <a:lnTo>
                    <a:pt x="558762" y="445032"/>
                  </a:lnTo>
                  <a:cubicBezTo>
                    <a:pt x="508672" y="468409"/>
                    <a:pt x="468409" y="508672"/>
                    <a:pt x="445032" y="558762"/>
                  </a:cubicBezTo>
                  <a:lnTo>
                    <a:pt x="388094" y="680763"/>
                  </a:lnTo>
                  <a:cubicBezTo>
                    <a:pt x="381532" y="694823"/>
                    <a:pt x="367421" y="703810"/>
                    <a:pt x="351905" y="703810"/>
                  </a:cubicBezTo>
                  <a:cubicBezTo>
                    <a:pt x="336389" y="703810"/>
                    <a:pt x="322278" y="694823"/>
                    <a:pt x="315716" y="680763"/>
                  </a:cubicBezTo>
                  <a:lnTo>
                    <a:pt x="258778" y="558762"/>
                  </a:lnTo>
                  <a:cubicBezTo>
                    <a:pt x="235401" y="508672"/>
                    <a:pt x="195138" y="468409"/>
                    <a:pt x="145048" y="445032"/>
                  </a:cubicBezTo>
                  <a:lnTo>
                    <a:pt x="23047" y="388094"/>
                  </a:lnTo>
                  <a:cubicBezTo>
                    <a:pt x="8987" y="381532"/>
                    <a:pt x="0" y="367421"/>
                    <a:pt x="0" y="351905"/>
                  </a:cubicBezTo>
                  <a:cubicBezTo>
                    <a:pt x="0" y="336389"/>
                    <a:pt x="8987" y="322278"/>
                    <a:pt x="23047" y="315716"/>
                  </a:cubicBezTo>
                  <a:lnTo>
                    <a:pt x="145048" y="258778"/>
                  </a:lnTo>
                  <a:cubicBezTo>
                    <a:pt x="195138" y="235401"/>
                    <a:pt x="235401" y="195138"/>
                    <a:pt x="258778" y="145048"/>
                  </a:cubicBezTo>
                  <a:lnTo>
                    <a:pt x="315716" y="23047"/>
                  </a:lnTo>
                  <a:cubicBezTo>
                    <a:pt x="322278" y="8987"/>
                    <a:pt x="336389" y="0"/>
                    <a:pt x="351905" y="0"/>
                  </a:cubicBezTo>
                  <a:cubicBezTo>
                    <a:pt x="367421" y="0"/>
                    <a:pt x="381532" y="8987"/>
                    <a:pt x="388094" y="23047"/>
                  </a:cubicBezTo>
                  <a:close/>
                </a:path>
              </a:pathLst>
            </a:custGeom>
            <a:solidFill>
              <a:srgbClr val="323232"/>
            </a:solidFill>
          </p:spPr>
        </p:sp>
        <p:sp>
          <p:nvSpPr>
            <p:cNvPr id="5" name="TextBox 5"/>
            <p:cNvSpPr txBox="1"/>
            <p:nvPr/>
          </p:nvSpPr>
          <p:spPr>
            <a:xfrm>
              <a:off x="190500" y="152400"/>
              <a:ext cx="431800" cy="469900"/>
            </a:xfrm>
            <a:prstGeom prst="rect">
              <a:avLst/>
            </a:prstGeom>
          </p:spPr>
          <p:txBody>
            <a:bodyPr lIns="50800" tIns="50800" rIns="50800" bIns="50800" rtlCol="0" anchor="ctr"/>
            <a:lstStyle/>
            <a:p>
              <a:pPr algn="ctr">
                <a:lnSpc>
                  <a:spcPts val="2730"/>
                </a:lnSpc>
              </a:pPr>
              <a:endParaRPr/>
            </a:p>
          </p:txBody>
        </p:sp>
      </p:grpSp>
      <p:sp>
        <p:nvSpPr>
          <p:cNvPr id="6" name="Freeform 6"/>
          <p:cNvSpPr/>
          <p:nvPr/>
        </p:nvSpPr>
        <p:spPr>
          <a:xfrm>
            <a:off x="945906" y="9078542"/>
            <a:ext cx="302356" cy="302356"/>
          </a:xfrm>
          <a:custGeom>
            <a:avLst/>
            <a:gdLst/>
            <a:ahLst/>
            <a:cxnLst/>
            <a:rect l="l" t="t" r="r" b="b"/>
            <a:pathLst>
              <a:path w="302356" h="302356">
                <a:moveTo>
                  <a:pt x="0" y="0"/>
                </a:moveTo>
                <a:lnTo>
                  <a:pt x="302356" y="0"/>
                </a:lnTo>
                <a:lnTo>
                  <a:pt x="302356" y="302356"/>
                </a:lnTo>
                <a:lnTo>
                  <a:pt x="0" y="30235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AutoShape 7"/>
          <p:cNvSpPr/>
          <p:nvPr/>
        </p:nvSpPr>
        <p:spPr>
          <a:xfrm flipV="1">
            <a:off x="17160902" y="9387963"/>
            <a:ext cx="402200" cy="0"/>
          </a:xfrm>
          <a:prstGeom prst="line">
            <a:avLst/>
          </a:prstGeom>
          <a:ln w="38100" cap="flat">
            <a:solidFill>
              <a:srgbClr val="323232"/>
            </a:solidFill>
            <a:prstDash val="solid"/>
            <a:headEnd type="none" w="sm" len="sm"/>
            <a:tailEnd type="arrow" w="med" len="sm"/>
          </a:ln>
        </p:spPr>
      </p:sp>
      <p:grpSp>
        <p:nvGrpSpPr>
          <p:cNvPr id="8" name="Group 8"/>
          <p:cNvGrpSpPr/>
          <p:nvPr/>
        </p:nvGrpSpPr>
        <p:grpSpPr>
          <a:xfrm>
            <a:off x="711704" y="796299"/>
            <a:ext cx="91161" cy="91161"/>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F8508"/>
            </a:solidFill>
          </p:spPr>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355"/>
                </a:lnSpc>
              </a:pPr>
              <a:endParaRPr/>
            </a:p>
          </p:txBody>
        </p:sp>
      </p:grpSp>
      <p:sp>
        <p:nvSpPr>
          <p:cNvPr id="11" name="Freeform 11"/>
          <p:cNvSpPr/>
          <p:nvPr/>
        </p:nvSpPr>
        <p:spPr>
          <a:xfrm>
            <a:off x="10067060" y="1541333"/>
            <a:ext cx="7369692" cy="7369692"/>
          </a:xfrm>
          <a:custGeom>
            <a:avLst/>
            <a:gdLst/>
            <a:ahLst/>
            <a:cxnLst/>
            <a:rect l="l" t="t" r="r" b="b"/>
            <a:pathLst>
              <a:path w="7369692" h="7369692">
                <a:moveTo>
                  <a:pt x="0" y="0"/>
                </a:moveTo>
                <a:lnTo>
                  <a:pt x="7369692" y="0"/>
                </a:lnTo>
                <a:lnTo>
                  <a:pt x="7369692" y="7369692"/>
                </a:lnTo>
                <a:lnTo>
                  <a:pt x="0" y="7369692"/>
                </a:lnTo>
                <a:lnTo>
                  <a:pt x="0" y="0"/>
                </a:lnTo>
                <a:close/>
              </a:path>
            </a:pathLst>
          </a:custGeom>
          <a:blipFill>
            <a:blip r:embed="rId6"/>
            <a:stretch>
              <a:fillRect/>
            </a:stretch>
          </a:blipFill>
        </p:spPr>
      </p:sp>
      <p:grpSp>
        <p:nvGrpSpPr>
          <p:cNvPr id="12" name="Group 12"/>
          <p:cNvGrpSpPr/>
          <p:nvPr/>
        </p:nvGrpSpPr>
        <p:grpSpPr>
          <a:xfrm>
            <a:off x="9018448" y="6998372"/>
            <a:ext cx="1294433" cy="1294433"/>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F8508"/>
            </a:solidFill>
          </p:spPr>
        </p:sp>
        <p:sp>
          <p:nvSpPr>
            <p:cNvPr id="14" name="TextBox 14"/>
            <p:cNvSpPr txBox="1"/>
            <p:nvPr/>
          </p:nvSpPr>
          <p:spPr>
            <a:xfrm>
              <a:off x="76200" y="38100"/>
              <a:ext cx="660400" cy="698500"/>
            </a:xfrm>
            <a:prstGeom prst="rect">
              <a:avLst/>
            </a:prstGeom>
          </p:spPr>
          <p:txBody>
            <a:bodyPr lIns="50800" tIns="50800" rIns="50800" bIns="50800" rtlCol="0" anchor="ctr"/>
            <a:lstStyle/>
            <a:p>
              <a:pPr algn="ctr">
                <a:lnSpc>
                  <a:spcPts val="2730"/>
                </a:lnSpc>
              </a:pPr>
              <a:endParaRPr/>
            </a:p>
          </p:txBody>
        </p:sp>
      </p:grpSp>
      <p:sp>
        <p:nvSpPr>
          <p:cNvPr id="15" name="Freeform 15"/>
          <p:cNvSpPr/>
          <p:nvPr/>
        </p:nvSpPr>
        <p:spPr>
          <a:xfrm>
            <a:off x="9222759" y="7184383"/>
            <a:ext cx="885811" cy="885811"/>
          </a:xfrm>
          <a:custGeom>
            <a:avLst/>
            <a:gdLst/>
            <a:ahLst/>
            <a:cxnLst/>
            <a:rect l="l" t="t" r="r" b="b"/>
            <a:pathLst>
              <a:path w="885811" h="885811">
                <a:moveTo>
                  <a:pt x="0" y="0"/>
                </a:moveTo>
                <a:lnTo>
                  <a:pt x="885811" y="0"/>
                </a:lnTo>
                <a:lnTo>
                  <a:pt x="885811" y="885812"/>
                </a:lnTo>
                <a:lnTo>
                  <a:pt x="0" y="88581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6" name="TextBox 16"/>
          <p:cNvSpPr txBox="1"/>
          <p:nvPr/>
        </p:nvSpPr>
        <p:spPr>
          <a:xfrm>
            <a:off x="711704" y="1962675"/>
            <a:ext cx="8637948" cy="1990725"/>
          </a:xfrm>
          <a:prstGeom prst="rect">
            <a:avLst/>
          </a:prstGeom>
        </p:spPr>
        <p:txBody>
          <a:bodyPr lIns="0" tIns="0" rIns="0" bIns="0" rtlCol="0" anchor="t">
            <a:spAutoFit/>
          </a:bodyPr>
          <a:lstStyle/>
          <a:p>
            <a:pPr algn="l">
              <a:lnSpc>
                <a:spcPts val="7815"/>
              </a:lnSpc>
            </a:pPr>
            <a:r>
              <a:rPr lang="en-US" sz="6512">
                <a:solidFill>
                  <a:srgbClr val="323232"/>
                </a:solidFill>
                <a:latin typeface="Bricolage Grotesque Bold"/>
              </a:rPr>
              <a:t>What is Crossover Trading?</a:t>
            </a:r>
          </a:p>
        </p:txBody>
      </p:sp>
      <p:sp>
        <p:nvSpPr>
          <p:cNvPr id="17" name="TextBox 17"/>
          <p:cNvSpPr txBox="1"/>
          <p:nvPr/>
        </p:nvSpPr>
        <p:spPr>
          <a:xfrm>
            <a:off x="711704" y="4830203"/>
            <a:ext cx="7903765" cy="3462601"/>
          </a:xfrm>
          <a:prstGeom prst="rect">
            <a:avLst/>
          </a:prstGeom>
        </p:spPr>
        <p:txBody>
          <a:bodyPr lIns="0" tIns="0" rIns="0" bIns="0" rtlCol="0" anchor="t">
            <a:spAutoFit/>
          </a:bodyPr>
          <a:lstStyle/>
          <a:p>
            <a:pPr algn="just">
              <a:lnSpc>
                <a:spcPts val="3642"/>
              </a:lnSpc>
            </a:pPr>
            <a:r>
              <a:rPr lang="en-US" sz="2602">
                <a:solidFill>
                  <a:srgbClr val="323232"/>
                </a:solidFill>
                <a:latin typeface="Bricolage Grotesque"/>
              </a:rPr>
              <a:t>The crossover is a point on the trading chart in which a security's price and a technical indicator line intersect, or when two indicators themselves cross. Crossovers are used to estimate the performance of a financial instrument and to predict coming changes in trend, such as reversals or breakouts.</a:t>
            </a:r>
          </a:p>
          <a:p>
            <a:pPr algn="just">
              <a:lnSpc>
                <a:spcPts val="2102"/>
              </a:lnSpc>
            </a:pPr>
            <a:endParaRPr lang="en-US" sz="2602">
              <a:solidFill>
                <a:srgbClr val="323232"/>
              </a:solidFill>
              <a:latin typeface="Bricolage Grotesque"/>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571500"/>
            <a:ext cx="18288000" cy="9144000"/>
          </a:xfrm>
          <a:custGeom>
            <a:avLst/>
            <a:gdLst/>
            <a:ahLst/>
            <a:cxnLst/>
            <a:rect l="l" t="t" r="r" b="b"/>
            <a:pathLst>
              <a:path w="18288000" h="9144000">
                <a:moveTo>
                  <a:pt x="0" y="0"/>
                </a:moveTo>
                <a:lnTo>
                  <a:pt x="18288000" y="0"/>
                </a:lnTo>
                <a:lnTo>
                  <a:pt x="18288000" y="9144000"/>
                </a:lnTo>
                <a:lnTo>
                  <a:pt x="0" y="9144000"/>
                </a:lnTo>
                <a:lnTo>
                  <a:pt x="0" y="0"/>
                </a:lnTo>
                <a:close/>
              </a:path>
            </a:pathLst>
          </a:custGeom>
          <a:blipFill>
            <a:blip r:embed="rId2"/>
            <a:stretch>
              <a:fillRect/>
            </a:stretch>
          </a:blipFill>
        </p:spPr>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3240000">
            <a:off x="-1112297" y="-1341541"/>
            <a:ext cx="12876504" cy="11131181"/>
          </a:xfrm>
          <a:custGeom>
            <a:avLst/>
            <a:gdLst/>
            <a:ahLst/>
            <a:cxnLst/>
            <a:rect l="l" t="t" r="r" b="b"/>
            <a:pathLst>
              <a:path w="12876504" h="11131181">
                <a:moveTo>
                  <a:pt x="0" y="0"/>
                </a:moveTo>
                <a:lnTo>
                  <a:pt x="12876505" y="0"/>
                </a:lnTo>
                <a:lnTo>
                  <a:pt x="12876505" y="11131180"/>
                </a:lnTo>
                <a:lnTo>
                  <a:pt x="0" y="11131180"/>
                </a:lnTo>
                <a:lnTo>
                  <a:pt x="0" y="0"/>
                </a:lnTo>
                <a:close/>
              </a:path>
            </a:pathLst>
          </a:custGeom>
          <a:blipFill>
            <a:blip r:embed="rId2">
              <a:alphaModFix amt="35000"/>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711704" y="1402311"/>
            <a:ext cx="5343520" cy="7520766"/>
            <a:chOff x="0" y="0"/>
            <a:chExt cx="698032" cy="982449"/>
          </a:xfrm>
        </p:grpSpPr>
        <p:sp>
          <p:nvSpPr>
            <p:cNvPr id="4" name="Freeform 4"/>
            <p:cNvSpPr/>
            <p:nvPr/>
          </p:nvSpPr>
          <p:spPr>
            <a:xfrm>
              <a:off x="0" y="0"/>
              <a:ext cx="698032" cy="982449"/>
            </a:xfrm>
            <a:custGeom>
              <a:avLst/>
              <a:gdLst/>
              <a:ahLst/>
              <a:cxnLst/>
              <a:rect l="l" t="t" r="r" b="b"/>
              <a:pathLst>
                <a:path w="698032" h="982449">
                  <a:moveTo>
                    <a:pt x="60851" y="0"/>
                  </a:moveTo>
                  <a:lnTo>
                    <a:pt x="637181" y="0"/>
                  </a:lnTo>
                  <a:cubicBezTo>
                    <a:pt x="670788" y="0"/>
                    <a:pt x="698032" y="27244"/>
                    <a:pt x="698032" y="60851"/>
                  </a:cubicBezTo>
                  <a:lnTo>
                    <a:pt x="698032" y="921598"/>
                  </a:lnTo>
                  <a:cubicBezTo>
                    <a:pt x="698032" y="937736"/>
                    <a:pt x="691621" y="953214"/>
                    <a:pt x="680209" y="964626"/>
                  </a:cubicBezTo>
                  <a:cubicBezTo>
                    <a:pt x="668797" y="976038"/>
                    <a:pt x="653320" y="982449"/>
                    <a:pt x="637181" y="982449"/>
                  </a:cubicBezTo>
                  <a:lnTo>
                    <a:pt x="60851" y="982449"/>
                  </a:lnTo>
                  <a:cubicBezTo>
                    <a:pt x="44713" y="982449"/>
                    <a:pt x="29235" y="976038"/>
                    <a:pt x="17823" y="964626"/>
                  </a:cubicBezTo>
                  <a:cubicBezTo>
                    <a:pt x="6411" y="953214"/>
                    <a:pt x="0" y="937736"/>
                    <a:pt x="0" y="921598"/>
                  </a:cubicBezTo>
                  <a:lnTo>
                    <a:pt x="0" y="60851"/>
                  </a:lnTo>
                  <a:cubicBezTo>
                    <a:pt x="0" y="44713"/>
                    <a:pt x="6411" y="29235"/>
                    <a:pt x="17823" y="17823"/>
                  </a:cubicBezTo>
                  <a:cubicBezTo>
                    <a:pt x="29235" y="6411"/>
                    <a:pt x="44713" y="0"/>
                    <a:pt x="60851" y="0"/>
                  </a:cubicBezTo>
                  <a:close/>
                </a:path>
              </a:pathLst>
            </a:custGeom>
            <a:blipFill>
              <a:blip r:embed="rId4"/>
              <a:stretch>
                <a:fillRect t="-12120" b="-12120"/>
              </a:stretch>
            </a:blipFill>
          </p:spPr>
        </p:sp>
      </p:grpSp>
      <p:grpSp>
        <p:nvGrpSpPr>
          <p:cNvPr id="5" name="Group 5"/>
          <p:cNvGrpSpPr/>
          <p:nvPr/>
        </p:nvGrpSpPr>
        <p:grpSpPr>
          <a:xfrm rot="527874">
            <a:off x="6417358" y="612003"/>
            <a:ext cx="833395" cy="833395"/>
            <a:chOff x="0" y="0"/>
            <a:chExt cx="812800" cy="812800"/>
          </a:xfrm>
        </p:grpSpPr>
        <p:sp>
          <p:nvSpPr>
            <p:cNvPr id="6" name="Freeform 6"/>
            <p:cNvSpPr/>
            <p:nvPr/>
          </p:nvSpPr>
          <p:spPr>
            <a:xfrm>
              <a:off x="59160" y="59160"/>
              <a:ext cx="694479" cy="694479"/>
            </a:xfrm>
            <a:custGeom>
              <a:avLst/>
              <a:gdLst/>
              <a:ahLst/>
              <a:cxnLst/>
              <a:rect l="l" t="t" r="r" b="b"/>
              <a:pathLst>
                <a:path w="694479" h="694479">
                  <a:moveTo>
                    <a:pt x="386527" y="25020"/>
                  </a:moveTo>
                  <a:lnTo>
                    <a:pt x="437269" y="133745"/>
                  </a:lnTo>
                  <a:cubicBezTo>
                    <a:pt x="462647" y="188123"/>
                    <a:pt x="506357" y="231833"/>
                    <a:pt x="560735" y="257211"/>
                  </a:cubicBezTo>
                  <a:lnTo>
                    <a:pt x="669460" y="307953"/>
                  </a:lnTo>
                  <a:cubicBezTo>
                    <a:pt x="684724" y="315077"/>
                    <a:pt x="694480" y="330396"/>
                    <a:pt x="694480" y="347240"/>
                  </a:cubicBezTo>
                  <a:cubicBezTo>
                    <a:pt x="694480" y="364084"/>
                    <a:pt x="684724" y="379403"/>
                    <a:pt x="669460" y="386527"/>
                  </a:cubicBezTo>
                  <a:lnTo>
                    <a:pt x="560735" y="437269"/>
                  </a:lnTo>
                  <a:cubicBezTo>
                    <a:pt x="506357" y="462647"/>
                    <a:pt x="462647" y="506357"/>
                    <a:pt x="437269" y="560735"/>
                  </a:cubicBezTo>
                  <a:lnTo>
                    <a:pt x="386527" y="669460"/>
                  </a:lnTo>
                  <a:cubicBezTo>
                    <a:pt x="379403" y="684724"/>
                    <a:pt x="364084" y="694480"/>
                    <a:pt x="347240" y="694480"/>
                  </a:cubicBezTo>
                  <a:cubicBezTo>
                    <a:pt x="330396" y="694480"/>
                    <a:pt x="315077" y="684724"/>
                    <a:pt x="307953" y="669460"/>
                  </a:cubicBezTo>
                  <a:lnTo>
                    <a:pt x="257211" y="560735"/>
                  </a:lnTo>
                  <a:cubicBezTo>
                    <a:pt x="231833" y="506357"/>
                    <a:pt x="188123" y="462647"/>
                    <a:pt x="133745" y="437269"/>
                  </a:cubicBezTo>
                  <a:lnTo>
                    <a:pt x="25020" y="386527"/>
                  </a:lnTo>
                  <a:cubicBezTo>
                    <a:pt x="9756" y="379403"/>
                    <a:pt x="0" y="364084"/>
                    <a:pt x="0" y="347240"/>
                  </a:cubicBezTo>
                  <a:cubicBezTo>
                    <a:pt x="0" y="330396"/>
                    <a:pt x="9756" y="315077"/>
                    <a:pt x="25020" y="307953"/>
                  </a:cubicBezTo>
                  <a:lnTo>
                    <a:pt x="133745" y="257211"/>
                  </a:lnTo>
                  <a:cubicBezTo>
                    <a:pt x="188123" y="231833"/>
                    <a:pt x="231833" y="188123"/>
                    <a:pt x="257211" y="133745"/>
                  </a:cubicBezTo>
                  <a:lnTo>
                    <a:pt x="307953" y="25020"/>
                  </a:lnTo>
                  <a:cubicBezTo>
                    <a:pt x="315077" y="9756"/>
                    <a:pt x="330396" y="0"/>
                    <a:pt x="347240" y="0"/>
                  </a:cubicBezTo>
                  <a:cubicBezTo>
                    <a:pt x="364084" y="0"/>
                    <a:pt x="379403" y="9756"/>
                    <a:pt x="386527" y="25020"/>
                  </a:cubicBezTo>
                  <a:close/>
                </a:path>
              </a:pathLst>
            </a:custGeom>
            <a:solidFill>
              <a:srgbClr val="323232"/>
            </a:solidFill>
          </p:spPr>
        </p:sp>
        <p:sp>
          <p:nvSpPr>
            <p:cNvPr id="7" name="TextBox 7"/>
            <p:cNvSpPr txBox="1"/>
            <p:nvPr/>
          </p:nvSpPr>
          <p:spPr>
            <a:xfrm>
              <a:off x="190500" y="152400"/>
              <a:ext cx="431800" cy="469900"/>
            </a:xfrm>
            <a:prstGeom prst="rect">
              <a:avLst/>
            </a:prstGeom>
          </p:spPr>
          <p:txBody>
            <a:bodyPr lIns="50800" tIns="50800" rIns="50800" bIns="50800" rtlCol="0" anchor="ctr"/>
            <a:lstStyle/>
            <a:p>
              <a:pPr algn="ctr">
                <a:lnSpc>
                  <a:spcPts val="2730"/>
                </a:lnSpc>
              </a:pPr>
              <a:endParaRPr/>
            </a:p>
          </p:txBody>
        </p:sp>
      </p:grpSp>
      <p:sp>
        <p:nvSpPr>
          <p:cNvPr id="8" name="Freeform 8"/>
          <p:cNvSpPr/>
          <p:nvPr/>
        </p:nvSpPr>
        <p:spPr>
          <a:xfrm>
            <a:off x="16522694" y="8843593"/>
            <a:ext cx="317103" cy="299230"/>
          </a:xfrm>
          <a:custGeom>
            <a:avLst/>
            <a:gdLst/>
            <a:ahLst/>
            <a:cxnLst/>
            <a:rect l="l" t="t" r="r" b="b"/>
            <a:pathLst>
              <a:path w="317103" h="299230">
                <a:moveTo>
                  <a:pt x="0" y="0"/>
                </a:moveTo>
                <a:lnTo>
                  <a:pt x="317103" y="0"/>
                </a:lnTo>
                <a:lnTo>
                  <a:pt x="317103" y="299229"/>
                </a:lnTo>
                <a:lnTo>
                  <a:pt x="0" y="29922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10" name="Group 10"/>
          <p:cNvGrpSpPr/>
          <p:nvPr/>
        </p:nvGrpSpPr>
        <p:grpSpPr>
          <a:xfrm>
            <a:off x="711704" y="796299"/>
            <a:ext cx="91161" cy="91161"/>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F8508"/>
            </a:solidFill>
          </p:spPr>
        </p:sp>
        <p:sp>
          <p:nvSpPr>
            <p:cNvPr id="12" name="TextBox 12"/>
            <p:cNvSpPr txBox="1"/>
            <p:nvPr/>
          </p:nvSpPr>
          <p:spPr>
            <a:xfrm>
              <a:off x="76200" y="38100"/>
              <a:ext cx="660400" cy="698500"/>
            </a:xfrm>
            <a:prstGeom prst="rect">
              <a:avLst/>
            </a:prstGeom>
          </p:spPr>
          <p:txBody>
            <a:bodyPr lIns="50800" tIns="50800" rIns="50800" bIns="50800" rtlCol="0" anchor="ctr"/>
            <a:lstStyle/>
            <a:p>
              <a:pPr algn="ctr">
                <a:lnSpc>
                  <a:spcPts val="2355"/>
                </a:lnSpc>
              </a:pPr>
              <a:endParaRPr/>
            </a:p>
          </p:txBody>
        </p:sp>
      </p:grpSp>
      <p:sp>
        <p:nvSpPr>
          <p:cNvPr id="13" name="TextBox 13"/>
          <p:cNvSpPr txBox="1"/>
          <p:nvPr/>
        </p:nvSpPr>
        <p:spPr>
          <a:xfrm>
            <a:off x="6834056" y="3056063"/>
            <a:ext cx="10885115" cy="5566410"/>
          </a:xfrm>
          <a:prstGeom prst="rect">
            <a:avLst/>
          </a:prstGeom>
        </p:spPr>
        <p:txBody>
          <a:bodyPr lIns="0" tIns="0" rIns="0" bIns="0" rtlCol="0" anchor="t">
            <a:spAutoFit/>
          </a:bodyPr>
          <a:lstStyle/>
          <a:p>
            <a:pPr algn="l">
              <a:lnSpc>
                <a:spcPts val="2940"/>
              </a:lnSpc>
            </a:pPr>
            <a:r>
              <a:rPr lang="en-US" sz="2100">
                <a:solidFill>
                  <a:srgbClr val="323232"/>
                </a:solidFill>
                <a:latin typeface="Bricolage Grotesque"/>
              </a:rPr>
              <a:t>The objective of this project is to predict stock market prices using a Long Short-Term Memory (LSTM) algorithm and enhance trading strategies through the identification of buy and sell points with an ARIMA model-based crossover trading strategy. </a:t>
            </a:r>
          </a:p>
          <a:p>
            <a:pPr algn="l">
              <a:lnSpc>
                <a:spcPts val="2940"/>
              </a:lnSpc>
            </a:pPr>
            <a:endParaRPr lang="en-US" sz="2100">
              <a:solidFill>
                <a:srgbClr val="323232"/>
              </a:solidFill>
              <a:latin typeface="Bricolage Grotesque"/>
            </a:endParaRPr>
          </a:p>
          <a:p>
            <a:pPr algn="l">
              <a:lnSpc>
                <a:spcPts val="2940"/>
              </a:lnSpc>
            </a:pPr>
            <a:r>
              <a:rPr lang="en-US" sz="2100">
                <a:solidFill>
                  <a:srgbClr val="323232"/>
                </a:solidFill>
                <a:latin typeface="Bricolage Grotesque"/>
              </a:rPr>
              <a:t>– LSTM for Price Prediction: Utilize LSTM to forecast stock prices by analyzing historical          data, capitalizing on its ability to remember long-term dependencies.</a:t>
            </a:r>
          </a:p>
          <a:p>
            <a:pPr algn="just">
              <a:lnSpc>
                <a:spcPts val="2940"/>
              </a:lnSpc>
            </a:pPr>
            <a:r>
              <a:rPr lang="en-US" sz="2100">
                <a:solidFill>
                  <a:srgbClr val="323232"/>
                </a:solidFill>
                <a:latin typeface="Bricolage Grotesque"/>
              </a:rPr>
              <a:t>– ARIMA for Trading Signals: Implement ARIMA to generate crossover trading signals, identifying optimal moments to buy or sell based on predicted prices.</a:t>
            </a:r>
          </a:p>
          <a:p>
            <a:pPr algn="l">
              <a:lnSpc>
                <a:spcPts val="2940"/>
              </a:lnSpc>
            </a:pPr>
            <a:r>
              <a:rPr lang="en-US" sz="2100">
                <a:solidFill>
                  <a:srgbClr val="323232"/>
                </a:solidFill>
                <a:latin typeface="Bricolage Grotesque"/>
              </a:rPr>
              <a:t>– Combine LSTM and ARIMA: Integrate LSTM predictions with ARIMA signals to refine trading strategies, aiming for higher accuracy in market entry and exit points.</a:t>
            </a:r>
          </a:p>
          <a:p>
            <a:pPr algn="l">
              <a:lnSpc>
                <a:spcPts val="2940"/>
              </a:lnSpc>
            </a:pPr>
            <a:r>
              <a:rPr lang="en-US" sz="2100">
                <a:solidFill>
                  <a:srgbClr val="323232"/>
                </a:solidFill>
                <a:latin typeface="Bricolage Grotesque"/>
              </a:rPr>
              <a:t>– Optimize and Evaluate: Continuously optimize and evaluate the models to ensure their effectiveness and adaptability to market changes.</a:t>
            </a:r>
          </a:p>
          <a:p>
            <a:pPr algn="l">
              <a:lnSpc>
                <a:spcPts val="2940"/>
              </a:lnSpc>
            </a:pPr>
            <a:r>
              <a:rPr lang="en-US" sz="2100">
                <a:solidFill>
                  <a:srgbClr val="323232"/>
                </a:solidFill>
                <a:latin typeface="Bricolage Grotesque"/>
              </a:rPr>
              <a:t>– Provide actionable insights for traders, aiming to enhance decision-making and potential profitability in the stock market through advanced predictive analytics.</a:t>
            </a:r>
          </a:p>
          <a:p>
            <a:pPr algn="l">
              <a:lnSpc>
                <a:spcPts val="2940"/>
              </a:lnSpc>
            </a:pPr>
            <a:endParaRPr lang="en-US" sz="2100">
              <a:solidFill>
                <a:srgbClr val="323232"/>
              </a:solidFill>
              <a:latin typeface="Bricolage Grotesque"/>
            </a:endParaRPr>
          </a:p>
        </p:txBody>
      </p:sp>
      <p:sp>
        <p:nvSpPr>
          <p:cNvPr id="14" name="Freeform 14"/>
          <p:cNvSpPr/>
          <p:nvPr/>
        </p:nvSpPr>
        <p:spPr>
          <a:xfrm rot="-10800000">
            <a:off x="14173200" y="-2344612"/>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5" name="Freeform 15"/>
          <p:cNvSpPr/>
          <p:nvPr/>
        </p:nvSpPr>
        <p:spPr>
          <a:xfrm>
            <a:off x="15400195" y="0"/>
            <a:ext cx="1660810" cy="1639673"/>
          </a:xfrm>
          <a:custGeom>
            <a:avLst/>
            <a:gdLst/>
            <a:ahLst/>
            <a:cxnLst/>
            <a:rect l="l" t="t" r="r" b="b"/>
            <a:pathLst>
              <a:path w="1660810" h="1639673">
                <a:moveTo>
                  <a:pt x="0" y="0"/>
                </a:moveTo>
                <a:lnTo>
                  <a:pt x="1660810" y="0"/>
                </a:lnTo>
                <a:lnTo>
                  <a:pt x="1660810" y="1639673"/>
                </a:lnTo>
                <a:lnTo>
                  <a:pt x="0" y="1639673"/>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6" name="TextBox 16"/>
          <p:cNvSpPr txBox="1"/>
          <p:nvPr/>
        </p:nvSpPr>
        <p:spPr>
          <a:xfrm>
            <a:off x="6843581" y="1760663"/>
            <a:ext cx="8034785" cy="1076325"/>
          </a:xfrm>
          <a:prstGeom prst="rect">
            <a:avLst/>
          </a:prstGeom>
        </p:spPr>
        <p:txBody>
          <a:bodyPr lIns="0" tIns="0" rIns="0" bIns="0" rtlCol="0" anchor="t">
            <a:spAutoFit/>
          </a:bodyPr>
          <a:lstStyle/>
          <a:p>
            <a:pPr algn="l">
              <a:lnSpc>
                <a:spcPts val="8400"/>
              </a:lnSpc>
            </a:pPr>
            <a:r>
              <a:rPr lang="en-US" sz="7000">
                <a:solidFill>
                  <a:srgbClr val="323232"/>
                </a:solidFill>
                <a:latin typeface="Bricolage Grotesque Bold"/>
              </a:rPr>
              <a:t>Objective</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3748131">
            <a:off x="-4495238" y="2600358"/>
            <a:ext cx="13649784" cy="11799648"/>
          </a:xfrm>
          <a:custGeom>
            <a:avLst/>
            <a:gdLst/>
            <a:ahLst/>
            <a:cxnLst/>
            <a:rect l="l" t="t" r="r" b="b"/>
            <a:pathLst>
              <a:path w="13649784" h="11799648">
                <a:moveTo>
                  <a:pt x="0" y="0"/>
                </a:moveTo>
                <a:lnTo>
                  <a:pt x="13649785" y="0"/>
                </a:lnTo>
                <a:lnTo>
                  <a:pt x="13649785" y="11799648"/>
                </a:lnTo>
                <a:lnTo>
                  <a:pt x="0" y="11799648"/>
                </a:lnTo>
                <a:lnTo>
                  <a:pt x="0" y="0"/>
                </a:lnTo>
                <a:close/>
              </a:path>
            </a:pathLst>
          </a:custGeom>
          <a:blipFill>
            <a:blip r:embed="rId2">
              <a:alphaModFix amt="35000"/>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6967831" y="796299"/>
            <a:ext cx="10869103" cy="8908183"/>
            <a:chOff x="0" y="0"/>
            <a:chExt cx="2862644" cy="2346188"/>
          </a:xfrm>
        </p:grpSpPr>
        <p:sp>
          <p:nvSpPr>
            <p:cNvPr id="4" name="Freeform 4"/>
            <p:cNvSpPr/>
            <p:nvPr/>
          </p:nvSpPr>
          <p:spPr>
            <a:xfrm>
              <a:off x="0" y="0"/>
              <a:ext cx="2862644" cy="2346188"/>
            </a:xfrm>
            <a:custGeom>
              <a:avLst/>
              <a:gdLst/>
              <a:ahLst/>
              <a:cxnLst/>
              <a:rect l="l" t="t" r="r" b="b"/>
              <a:pathLst>
                <a:path w="2862644" h="2346188">
                  <a:moveTo>
                    <a:pt x="36327" y="0"/>
                  </a:moveTo>
                  <a:lnTo>
                    <a:pt x="2826318" y="0"/>
                  </a:lnTo>
                  <a:cubicBezTo>
                    <a:pt x="2846381" y="0"/>
                    <a:pt x="2862644" y="16264"/>
                    <a:pt x="2862644" y="36327"/>
                  </a:cubicBezTo>
                  <a:lnTo>
                    <a:pt x="2862644" y="2309861"/>
                  </a:lnTo>
                  <a:cubicBezTo>
                    <a:pt x="2862644" y="2329924"/>
                    <a:pt x="2846381" y="2346188"/>
                    <a:pt x="2826318" y="2346188"/>
                  </a:cubicBezTo>
                  <a:lnTo>
                    <a:pt x="36327" y="2346188"/>
                  </a:lnTo>
                  <a:cubicBezTo>
                    <a:pt x="16264" y="2346188"/>
                    <a:pt x="0" y="2329924"/>
                    <a:pt x="0" y="2309861"/>
                  </a:cubicBezTo>
                  <a:lnTo>
                    <a:pt x="0" y="36327"/>
                  </a:lnTo>
                  <a:cubicBezTo>
                    <a:pt x="0" y="16264"/>
                    <a:pt x="16264" y="0"/>
                    <a:pt x="36327" y="0"/>
                  </a:cubicBezTo>
                  <a:close/>
                </a:path>
              </a:pathLst>
            </a:custGeom>
            <a:solidFill>
              <a:srgbClr val="323232"/>
            </a:solidFill>
          </p:spPr>
        </p:sp>
        <p:sp>
          <p:nvSpPr>
            <p:cNvPr id="5" name="TextBox 5"/>
            <p:cNvSpPr txBox="1"/>
            <p:nvPr/>
          </p:nvSpPr>
          <p:spPr>
            <a:xfrm>
              <a:off x="0" y="-38100"/>
              <a:ext cx="2862644" cy="2384288"/>
            </a:xfrm>
            <a:prstGeom prst="rect">
              <a:avLst/>
            </a:prstGeom>
          </p:spPr>
          <p:txBody>
            <a:bodyPr lIns="50800" tIns="50800" rIns="50800" bIns="50800" rtlCol="0" anchor="ctr"/>
            <a:lstStyle/>
            <a:p>
              <a:pPr algn="ctr">
                <a:lnSpc>
                  <a:spcPts val="2355"/>
                </a:lnSpc>
              </a:pPr>
              <a:endParaRPr/>
            </a:p>
          </p:txBody>
        </p:sp>
      </p:grpSp>
      <p:grpSp>
        <p:nvGrpSpPr>
          <p:cNvPr id="6" name="Group 6"/>
          <p:cNvGrpSpPr/>
          <p:nvPr/>
        </p:nvGrpSpPr>
        <p:grpSpPr>
          <a:xfrm rot="527874">
            <a:off x="2194835" y="6503242"/>
            <a:ext cx="833395" cy="833395"/>
            <a:chOff x="0" y="0"/>
            <a:chExt cx="812800" cy="812800"/>
          </a:xfrm>
        </p:grpSpPr>
        <p:sp>
          <p:nvSpPr>
            <p:cNvPr id="7" name="Freeform 7"/>
            <p:cNvSpPr/>
            <p:nvPr/>
          </p:nvSpPr>
          <p:spPr>
            <a:xfrm>
              <a:off x="59160" y="59160"/>
              <a:ext cx="694479" cy="694479"/>
            </a:xfrm>
            <a:custGeom>
              <a:avLst/>
              <a:gdLst/>
              <a:ahLst/>
              <a:cxnLst/>
              <a:rect l="l" t="t" r="r" b="b"/>
              <a:pathLst>
                <a:path w="694479" h="694479">
                  <a:moveTo>
                    <a:pt x="386527" y="25020"/>
                  </a:moveTo>
                  <a:lnTo>
                    <a:pt x="437269" y="133745"/>
                  </a:lnTo>
                  <a:cubicBezTo>
                    <a:pt x="462647" y="188123"/>
                    <a:pt x="506357" y="231833"/>
                    <a:pt x="560735" y="257211"/>
                  </a:cubicBezTo>
                  <a:lnTo>
                    <a:pt x="669460" y="307953"/>
                  </a:lnTo>
                  <a:cubicBezTo>
                    <a:pt x="684724" y="315077"/>
                    <a:pt x="694480" y="330396"/>
                    <a:pt x="694480" y="347240"/>
                  </a:cubicBezTo>
                  <a:cubicBezTo>
                    <a:pt x="694480" y="364084"/>
                    <a:pt x="684724" y="379403"/>
                    <a:pt x="669460" y="386527"/>
                  </a:cubicBezTo>
                  <a:lnTo>
                    <a:pt x="560735" y="437269"/>
                  </a:lnTo>
                  <a:cubicBezTo>
                    <a:pt x="506357" y="462647"/>
                    <a:pt x="462647" y="506357"/>
                    <a:pt x="437269" y="560735"/>
                  </a:cubicBezTo>
                  <a:lnTo>
                    <a:pt x="386527" y="669460"/>
                  </a:lnTo>
                  <a:cubicBezTo>
                    <a:pt x="379403" y="684724"/>
                    <a:pt x="364084" y="694480"/>
                    <a:pt x="347240" y="694480"/>
                  </a:cubicBezTo>
                  <a:cubicBezTo>
                    <a:pt x="330396" y="694480"/>
                    <a:pt x="315077" y="684724"/>
                    <a:pt x="307953" y="669460"/>
                  </a:cubicBezTo>
                  <a:lnTo>
                    <a:pt x="257211" y="560735"/>
                  </a:lnTo>
                  <a:cubicBezTo>
                    <a:pt x="231833" y="506357"/>
                    <a:pt x="188123" y="462647"/>
                    <a:pt x="133745" y="437269"/>
                  </a:cubicBezTo>
                  <a:lnTo>
                    <a:pt x="25020" y="386527"/>
                  </a:lnTo>
                  <a:cubicBezTo>
                    <a:pt x="9756" y="379403"/>
                    <a:pt x="0" y="364084"/>
                    <a:pt x="0" y="347240"/>
                  </a:cubicBezTo>
                  <a:cubicBezTo>
                    <a:pt x="0" y="330396"/>
                    <a:pt x="9756" y="315077"/>
                    <a:pt x="25020" y="307953"/>
                  </a:cubicBezTo>
                  <a:lnTo>
                    <a:pt x="133745" y="257211"/>
                  </a:lnTo>
                  <a:cubicBezTo>
                    <a:pt x="188123" y="231833"/>
                    <a:pt x="231833" y="188123"/>
                    <a:pt x="257211" y="133745"/>
                  </a:cubicBezTo>
                  <a:lnTo>
                    <a:pt x="307953" y="25020"/>
                  </a:lnTo>
                  <a:cubicBezTo>
                    <a:pt x="315077" y="9756"/>
                    <a:pt x="330396" y="0"/>
                    <a:pt x="347240" y="0"/>
                  </a:cubicBezTo>
                  <a:cubicBezTo>
                    <a:pt x="364084" y="0"/>
                    <a:pt x="379403" y="9756"/>
                    <a:pt x="386527" y="25020"/>
                  </a:cubicBezTo>
                  <a:close/>
                </a:path>
              </a:pathLst>
            </a:custGeom>
            <a:solidFill>
              <a:srgbClr val="323232"/>
            </a:solidFill>
          </p:spPr>
        </p:sp>
        <p:sp>
          <p:nvSpPr>
            <p:cNvPr id="8" name="TextBox 8"/>
            <p:cNvSpPr txBox="1"/>
            <p:nvPr/>
          </p:nvSpPr>
          <p:spPr>
            <a:xfrm>
              <a:off x="190500" y="152400"/>
              <a:ext cx="431800" cy="469900"/>
            </a:xfrm>
            <a:prstGeom prst="rect">
              <a:avLst/>
            </a:prstGeom>
          </p:spPr>
          <p:txBody>
            <a:bodyPr lIns="50800" tIns="50800" rIns="50800" bIns="50800" rtlCol="0" anchor="ctr"/>
            <a:lstStyle/>
            <a:p>
              <a:pPr algn="ctr">
                <a:lnSpc>
                  <a:spcPts val="2730"/>
                </a:lnSpc>
              </a:pPr>
              <a:endParaRPr/>
            </a:p>
          </p:txBody>
        </p:sp>
      </p:grpSp>
      <p:sp>
        <p:nvSpPr>
          <p:cNvPr id="9" name="TextBox 9"/>
          <p:cNvSpPr txBox="1"/>
          <p:nvPr/>
        </p:nvSpPr>
        <p:spPr>
          <a:xfrm>
            <a:off x="308291" y="3454934"/>
            <a:ext cx="8835709" cy="2780771"/>
          </a:xfrm>
          <a:prstGeom prst="rect">
            <a:avLst/>
          </a:prstGeom>
        </p:spPr>
        <p:txBody>
          <a:bodyPr lIns="0" tIns="0" rIns="0" bIns="0" rtlCol="0" anchor="t">
            <a:spAutoFit/>
          </a:bodyPr>
          <a:lstStyle/>
          <a:p>
            <a:pPr algn="l">
              <a:lnSpc>
                <a:spcPts val="10798"/>
              </a:lnSpc>
            </a:pPr>
            <a:r>
              <a:rPr lang="en-US" sz="10186">
                <a:solidFill>
                  <a:srgbClr val="323232"/>
                </a:solidFill>
                <a:latin typeface="Bricolage Grotesque Bold"/>
              </a:rPr>
              <a:t>Literature </a:t>
            </a:r>
          </a:p>
          <a:p>
            <a:pPr algn="l">
              <a:lnSpc>
                <a:spcPts val="10798"/>
              </a:lnSpc>
            </a:pPr>
            <a:r>
              <a:rPr lang="en-US" sz="10186">
                <a:solidFill>
                  <a:srgbClr val="323232"/>
                </a:solidFill>
                <a:latin typeface="Bricolage Grotesque Bold"/>
              </a:rPr>
              <a:t>Review</a:t>
            </a:r>
          </a:p>
        </p:txBody>
      </p:sp>
      <p:sp>
        <p:nvSpPr>
          <p:cNvPr id="10" name="TextBox 10"/>
          <p:cNvSpPr txBox="1"/>
          <p:nvPr/>
        </p:nvSpPr>
        <p:spPr>
          <a:xfrm>
            <a:off x="7487569" y="1614724"/>
            <a:ext cx="9829629" cy="7518378"/>
          </a:xfrm>
          <a:prstGeom prst="rect">
            <a:avLst/>
          </a:prstGeom>
        </p:spPr>
        <p:txBody>
          <a:bodyPr lIns="0" tIns="0" rIns="0" bIns="0" rtlCol="0" anchor="t">
            <a:spAutoFit/>
          </a:bodyPr>
          <a:lstStyle/>
          <a:p>
            <a:pPr algn="just">
              <a:lnSpc>
                <a:spcPts val="3354"/>
              </a:lnSpc>
            </a:pPr>
            <a:r>
              <a:rPr lang="en-US" sz="2484" spc="-44" dirty="0">
                <a:solidFill>
                  <a:srgbClr val="FFFFFF"/>
                </a:solidFill>
                <a:latin typeface="Bricolage Grotesque Bold"/>
              </a:rPr>
              <a:t>The Moving Average Crossover strategy: Does it work for the S&amp;P500 Market Index? (2018)</a:t>
            </a:r>
          </a:p>
          <a:p>
            <a:pPr algn="just">
              <a:lnSpc>
                <a:spcPts val="2949"/>
              </a:lnSpc>
            </a:pPr>
            <a:r>
              <a:rPr lang="en-US" sz="2184" spc="-39" dirty="0">
                <a:solidFill>
                  <a:srgbClr val="FFFFFF"/>
                </a:solidFill>
                <a:latin typeface="Bricolage Grotesque Semi-Bold"/>
              </a:rPr>
              <a:t>By </a:t>
            </a:r>
            <a:r>
              <a:rPr lang="en-US" sz="2184" spc="-39" dirty="0" err="1">
                <a:solidFill>
                  <a:srgbClr val="FFFFFF"/>
                </a:solidFill>
                <a:latin typeface="Bricolage Grotesque Semi-Bold"/>
              </a:rPr>
              <a:t>Ikhlaas</a:t>
            </a:r>
            <a:r>
              <a:rPr lang="en-US" sz="2184" spc="-39" dirty="0">
                <a:solidFill>
                  <a:srgbClr val="FFFFFF"/>
                </a:solidFill>
                <a:latin typeface="Bricolage Grotesque Semi-Bold"/>
              </a:rPr>
              <a:t> </a:t>
            </a:r>
            <a:r>
              <a:rPr lang="en-US" sz="2184" spc="-39" dirty="0" err="1">
                <a:solidFill>
                  <a:srgbClr val="FFFFFF"/>
                </a:solidFill>
                <a:latin typeface="Bricolage Grotesque Semi-Bold"/>
              </a:rPr>
              <a:t>Gurrib</a:t>
            </a:r>
            <a:r>
              <a:rPr lang="en-US" sz="2184" spc="-39" dirty="0">
                <a:solidFill>
                  <a:srgbClr val="FFFFFF"/>
                </a:solidFill>
                <a:latin typeface="Bricolage Grotesque Semi-Bold"/>
              </a:rPr>
              <a:t> </a:t>
            </a:r>
          </a:p>
          <a:p>
            <a:pPr algn="just">
              <a:lnSpc>
                <a:spcPts val="2949"/>
              </a:lnSpc>
            </a:pPr>
            <a:r>
              <a:rPr lang="en-US" sz="2184" spc="-39" dirty="0">
                <a:solidFill>
                  <a:srgbClr val="FFFFFF"/>
                </a:solidFill>
                <a:latin typeface="Bricolage Grotesque Semi-Bold"/>
              </a:rPr>
              <a:t>This study aims to answer whether an optimized moving average crossover strategy based on daily data outperforms a buy and hold strategy. The research investigates the use of an optimized moving average crossover strategy for the S&amp;P500, by using the SPDR S&amp;P500 Exchange Traded Fund as a proxy for the US market index. </a:t>
            </a:r>
          </a:p>
          <a:p>
            <a:pPr algn="just">
              <a:lnSpc>
                <a:spcPts val="2949"/>
              </a:lnSpc>
            </a:pPr>
            <a:r>
              <a:rPr lang="en-US" sz="2184" spc="-39" dirty="0">
                <a:solidFill>
                  <a:srgbClr val="FFFFFF"/>
                </a:solidFill>
                <a:latin typeface="Bricolage Grotesque Semi-Bold"/>
              </a:rPr>
              <a:t>The optimized strategy is evaluated against a buy and hold strategy over the five distinct waves which were witnessed during the 1993- 2014 period. The annualized returns, annualized risk and the Sharpe performance measure are used as indicators to compare between the two strategies. </a:t>
            </a:r>
          </a:p>
          <a:p>
            <a:pPr algn="just">
              <a:lnSpc>
                <a:spcPts val="2949"/>
              </a:lnSpc>
            </a:pPr>
            <a:r>
              <a:rPr lang="en-US" sz="2184" spc="-39" dirty="0">
                <a:solidFill>
                  <a:srgbClr val="FFFFFF"/>
                </a:solidFill>
                <a:latin typeface="Bricolage Grotesque Semi-Bold"/>
              </a:rPr>
              <a:t>Findings tend to support higher absolute returns and risk for the buy-and-hold strategy, particularly during correction waves. When compared to the buy-and-hold strategy over the post financial crisis period, the optimized double cross over strategy resulted in a relatively lower risk and returns. The market timing strategy still outperformed the </a:t>
            </a:r>
            <a:r>
              <a:rPr lang="en-US" sz="2184" spc="-39" dirty="0" err="1">
                <a:solidFill>
                  <a:srgbClr val="FFFFFF"/>
                </a:solidFill>
                <a:latin typeface="Bricolage Grotesque Semi-Bold"/>
              </a:rPr>
              <a:t>naïve</a:t>
            </a:r>
            <a:r>
              <a:rPr lang="en-US" sz="2184" spc="-39" dirty="0">
                <a:solidFill>
                  <a:srgbClr val="FFFFFF"/>
                </a:solidFill>
                <a:latin typeface="Bricolage Grotesque Semi-Bold"/>
              </a:rPr>
              <a:t> buy- and-hold strategy, with a relatively higher Sharpe performance measure.</a:t>
            </a:r>
          </a:p>
          <a:p>
            <a:pPr algn="just">
              <a:lnSpc>
                <a:spcPts val="2949"/>
              </a:lnSpc>
            </a:pPr>
            <a:endParaRPr lang="en-US" sz="2184" spc="-39" dirty="0">
              <a:solidFill>
                <a:srgbClr val="FFFFFF"/>
              </a:solidFill>
              <a:latin typeface="Bricolage Grotesque Semi-Bold"/>
            </a:endParaRPr>
          </a:p>
          <a:p>
            <a:pPr algn="just">
              <a:lnSpc>
                <a:spcPts val="2949"/>
              </a:lnSpc>
            </a:pPr>
            <a:endParaRPr lang="en-US" sz="2184" spc="-39" dirty="0">
              <a:solidFill>
                <a:srgbClr val="FFFFFF"/>
              </a:solidFill>
              <a:latin typeface="Bricolage Grotesque Semi-Bold"/>
            </a:endParaRPr>
          </a:p>
        </p:txBody>
      </p:sp>
      <p:grpSp>
        <p:nvGrpSpPr>
          <p:cNvPr id="12" name="Group 12"/>
          <p:cNvGrpSpPr/>
          <p:nvPr/>
        </p:nvGrpSpPr>
        <p:grpSpPr>
          <a:xfrm>
            <a:off x="711704" y="796299"/>
            <a:ext cx="91161" cy="91161"/>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F8508"/>
            </a:solidFill>
          </p:spPr>
        </p:sp>
        <p:sp>
          <p:nvSpPr>
            <p:cNvPr id="14" name="TextBox 14"/>
            <p:cNvSpPr txBox="1"/>
            <p:nvPr/>
          </p:nvSpPr>
          <p:spPr>
            <a:xfrm>
              <a:off x="76200" y="38100"/>
              <a:ext cx="660400" cy="698500"/>
            </a:xfrm>
            <a:prstGeom prst="rect">
              <a:avLst/>
            </a:prstGeom>
          </p:spPr>
          <p:txBody>
            <a:bodyPr lIns="50800" tIns="50800" rIns="50800" bIns="50800" rtlCol="0" anchor="ctr"/>
            <a:lstStyle/>
            <a:p>
              <a:pPr algn="ctr">
                <a:lnSpc>
                  <a:spcPts val="2355"/>
                </a:lnSpc>
              </a:pP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8700" y="1301536"/>
            <a:ext cx="15960478" cy="7683928"/>
            <a:chOff x="0" y="0"/>
            <a:chExt cx="4203583" cy="2023751"/>
          </a:xfrm>
        </p:grpSpPr>
        <p:sp>
          <p:nvSpPr>
            <p:cNvPr id="3" name="Freeform 3"/>
            <p:cNvSpPr/>
            <p:nvPr/>
          </p:nvSpPr>
          <p:spPr>
            <a:xfrm>
              <a:off x="0" y="0"/>
              <a:ext cx="4203583" cy="2023751"/>
            </a:xfrm>
            <a:custGeom>
              <a:avLst/>
              <a:gdLst/>
              <a:ahLst/>
              <a:cxnLst/>
              <a:rect l="l" t="t" r="r" b="b"/>
              <a:pathLst>
                <a:path w="4203583" h="2023751">
                  <a:moveTo>
                    <a:pt x="24738" y="0"/>
                  </a:moveTo>
                  <a:lnTo>
                    <a:pt x="4178845" y="0"/>
                  </a:lnTo>
                  <a:cubicBezTo>
                    <a:pt x="4192507" y="0"/>
                    <a:pt x="4203583" y="11076"/>
                    <a:pt x="4203583" y="24738"/>
                  </a:cubicBezTo>
                  <a:lnTo>
                    <a:pt x="4203583" y="1999012"/>
                  </a:lnTo>
                  <a:cubicBezTo>
                    <a:pt x="4203583" y="2012675"/>
                    <a:pt x="4192507" y="2023751"/>
                    <a:pt x="4178845" y="2023751"/>
                  </a:cubicBezTo>
                  <a:lnTo>
                    <a:pt x="24738" y="2023751"/>
                  </a:lnTo>
                  <a:cubicBezTo>
                    <a:pt x="11076" y="2023751"/>
                    <a:pt x="0" y="2012675"/>
                    <a:pt x="0" y="1999012"/>
                  </a:cubicBezTo>
                  <a:lnTo>
                    <a:pt x="0" y="24738"/>
                  </a:lnTo>
                  <a:cubicBezTo>
                    <a:pt x="0" y="11076"/>
                    <a:pt x="11076" y="0"/>
                    <a:pt x="24738" y="0"/>
                  </a:cubicBezTo>
                  <a:close/>
                </a:path>
              </a:pathLst>
            </a:custGeom>
            <a:solidFill>
              <a:srgbClr val="323232"/>
            </a:solidFill>
          </p:spPr>
        </p:sp>
        <p:sp>
          <p:nvSpPr>
            <p:cNvPr id="4" name="TextBox 4"/>
            <p:cNvSpPr txBox="1"/>
            <p:nvPr/>
          </p:nvSpPr>
          <p:spPr>
            <a:xfrm>
              <a:off x="0" y="-38100"/>
              <a:ext cx="4203583" cy="2061851"/>
            </a:xfrm>
            <a:prstGeom prst="rect">
              <a:avLst/>
            </a:prstGeom>
          </p:spPr>
          <p:txBody>
            <a:bodyPr lIns="50800" tIns="50800" rIns="50800" bIns="50800" rtlCol="0" anchor="ctr"/>
            <a:lstStyle/>
            <a:p>
              <a:pPr algn="ctr">
                <a:lnSpc>
                  <a:spcPts val="2355"/>
                </a:lnSpc>
              </a:pPr>
              <a:endParaRPr/>
            </a:p>
          </p:txBody>
        </p:sp>
      </p:grpSp>
      <p:sp>
        <p:nvSpPr>
          <p:cNvPr id="5" name="TextBox 5"/>
          <p:cNvSpPr txBox="1"/>
          <p:nvPr/>
        </p:nvSpPr>
        <p:spPr>
          <a:xfrm>
            <a:off x="1518967" y="2559513"/>
            <a:ext cx="14979944" cy="5507494"/>
          </a:xfrm>
          <a:prstGeom prst="rect">
            <a:avLst/>
          </a:prstGeom>
        </p:spPr>
        <p:txBody>
          <a:bodyPr lIns="0" tIns="0" rIns="0" bIns="0" rtlCol="0" anchor="t">
            <a:spAutoFit/>
          </a:bodyPr>
          <a:lstStyle/>
          <a:p>
            <a:pPr algn="just">
              <a:lnSpc>
                <a:spcPts val="3562"/>
              </a:lnSpc>
              <a:spcBef>
                <a:spcPct val="0"/>
              </a:spcBef>
            </a:pPr>
            <a:r>
              <a:rPr lang="en-US" sz="2544">
                <a:solidFill>
                  <a:srgbClr val="FFFFFF"/>
                </a:solidFill>
                <a:latin typeface="Bricolage Grotesque Bold"/>
              </a:rPr>
              <a:t>Trading Performance Analysis: A Comparisons Between the Original MA Crossover and Modified MA Crossover Strategy (2019)</a:t>
            </a:r>
          </a:p>
          <a:p>
            <a:pPr algn="just">
              <a:lnSpc>
                <a:spcPts val="3562"/>
              </a:lnSpc>
              <a:spcBef>
                <a:spcPct val="0"/>
              </a:spcBef>
            </a:pPr>
            <a:r>
              <a:rPr lang="en-US" sz="2544">
                <a:solidFill>
                  <a:srgbClr val="FFFFFF"/>
                </a:solidFill>
                <a:latin typeface="Bricolage Grotesque"/>
              </a:rPr>
              <a:t>By Afiruddin Tapa, Mohd Hasimi Yaacob, Ahmad Husni Hamzah, Yean Soh Chuen</a:t>
            </a:r>
          </a:p>
          <a:p>
            <a:pPr algn="just">
              <a:lnSpc>
                <a:spcPts val="3282"/>
              </a:lnSpc>
              <a:spcBef>
                <a:spcPct val="0"/>
              </a:spcBef>
            </a:pPr>
            <a:r>
              <a:rPr lang="en-US" sz="2344">
                <a:solidFill>
                  <a:srgbClr val="FFFFFF"/>
                </a:solidFill>
                <a:latin typeface="Bricolage Grotesque"/>
              </a:rPr>
              <a:t>The original moving average (MA) crossover strategy is compared with the modified moving-average crossover strategy. The modified trading rules are the rules that been established to trading rules such as entry rule, exit rule, holding rule, and stoploss rule. </a:t>
            </a:r>
          </a:p>
          <a:p>
            <a:pPr algn="just">
              <a:lnSpc>
                <a:spcPts val="3282"/>
              </a:lnSpc>
              <a:spcBef>
                <a:spcPct val="0"/>
              </a:spcBef>
            </a:pPr>
            <a:r>
              <a:rPr lang="en-US" sz="2344">
                <a:solidFill>
                  <a:srgbClr val="FFFFFF"/>
                </a:solidFill>
                <a:latin typeface="Bricolage Grotesque"/>
              </a:rPr>
              <a:t>The results show The MA short of 10-period for modified strategy underperform the original strategy, except for MA (10,100). The modified MA (20,200), (50,100), (50,200), and (100,200) underperform the original strategy. </a:t>
            </a:r>
          </a:p>
          <a:p>
            <a:pPr algn="just">
              <a:lnSpc>
                <a:spcPts val="3282"/>
              </a:lnSpc>
              <a:spcBef>
                <a:spcPct val="0"/>
              </a:spcBef>
            </a:pPr>
            <a:r>
              <a:rPr lang="en-US" sz="2344">
                <a:solidFill>
                  <a:srgbClr val="FFFFFF"/>
                </a:solidFill>
                <a:latin typeface="Bricolage Grotesque"/>
              </a:rPr>
              <a:t>Only modified MA (20,50) and (20,100) outperform the original strategy. The outperformance and underperformance due to the stricter additional trading rule that reduces trading signals, and thus lower number of trades.</a:t>
            </a:r>
          </a:p>
          <a:p>
            <a:pPr algn="just">
              <a:lnSpc>
                <a:spcPts val="3562"/>
              </a:lnSpc>
              <a:spcBef>
                <a:spcPct val="0"/>
              </a:spcBef>
            </a:pPr>
            <a:endParaRPr lang="en-US" sz="2344">
              <a:solidFill>
                <a:srgbClr val="FFFFFF"/>
              </a:solidFill>
              <a:latin typeface="Bricolage Grotesque"/>
            </a:endParaRPr>
          </a:p>
          <a:p>
            <a:pPr algn="just">
              <a:lnSpc>
                <a:spcPts val="3562"/>
              </a:lnSpc>
              <a:spcBef>
                <a:spcPct val="0"/>
              </a:spcBef>
            </a:pPr>
            <a:endParaRPr lang="en-US" sz="2344">
              <a:solidFill>
                <a:srgbClr val="FFFFFF"/>
              </a:solidFill>
              <a:latin typeface="Bricolage Grotesque"/>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8700" y="1301536"/>
            <a:ext cx="15960478" cy="7683928"/>
            <a:chOff x="0" y="0"/>
            <a:chExt cx="4203583" cy="2023751"/>
          </a:xfrm>
        </p:grpSpPr>
        <p:sp>
          <p:nvSpPr>
            <p:cNvPr id="3" name="Freeform 3"/>
            <p:cNvSpPr/>
            <p:nvPr/>
          </p:nvSpPr>
          <p:spPr>
            <a:xfrm>
              <a:off x="0" y="0"/>
              <a:ext cx="4203583" cy="2023751"/>
            </a:xfrm>
            <a:custGeom>
              <a:avLst/>
              <a:gdLst/>
              <a:ahLst/>
              <a:cxnLst/>
              <a:rect l="l" t="t" r="r" b="b"/>
              <a:pathLst>
                <a:path w="4203583" h="2023751">
                  <a:moveTo>
                    <a:pt x="24738" y="0"/>
                  </a:moveTo>
                  <a:lnTo>
                    <a:pt x="4178845" y="0"/>
                  </a:lnTo>
                  <a:cubicBezTo>
                    <a:pt x="4192507" y="0"/>
                    <a:pt x="4203583" y="11076"/>
                    <a:pt x="4203583" y="24738"/>
                  </a:cubicBezTo>
                  <a:lnTo>
                    <a:pt x="4203583" y="1999012"/>
                  </a:lnTo>
                  <a:cubicBezTo>
                    <a:pt x="4203583" y="2012675"/>
                    <a:pt x="4192507" y="2023751"/>
                    <a:pt x="4178845" y="2023751"/>
                  </a:cubicBezTo>
                  <a:lnTo>
                    <a:pt x="24738" y="2023751"/>
                  </a:lnTo>
                  <a:cubicBezTo>
                    <a:pt x="11076" y="2023751"/>
                    <a:pt x="0" y="2012675"/>
                    <a:pt x="0" y="1999012"/>
                  </a:cubicBezTo>
                  <a:lnTo>
                    <a:pt x="0" y="24738"/>
                  </a:lnTo>
                  <a:cubicBezTo>
                    <a:pt x="0" y="11076"/>
                    <a:pt x="11076" y="0"/>
                    <a:pt x="24738" y="0"/>
                  </a:cubicBezTo>
                  <a:close/>
                </a:path>
              </a:pathLst>
            </a:custGeom>
            <a:solidFill>
              <a:srgbClr val="323232"/>
            </a:solidFill>
          </p:spPr>
        </p:sp>
        <p:sp>
          <p:nvSpPr>
            <p:cNvPr id="4" name="TextBox 4"/>
            <p:cNvSpPr txBox="1"/>
            <p:nvPr/>
          </p:nvSpPr>
          <p:spPr>
            <a:xfrm>
              <a:off x="0" y="-38100"/>
              <a:ext cx="4203583" cy="2061851"/>
            </a:xfrm>
            <a:prstGeom prst="rect">
              <a:avLst/>
            </a:prstGeom>
          </p:spPr>
          <p:txBody>
            <a:bodyPr lIns="50800" tIns="50800" rIns="50800" bIns="50800" rtlCol="0" anchor="ctr"/>
            <a:lstStyle/>
            <a:p>
              <a:pPr algn="ctr">
                <a:lnSpc>
                  <a:spcPts val="2355"/>
                </a:lnSpc>
              </a:pPr>
              <a:endParaRPr/>
            </a:p>
          </p:txBody>
        </p:sp>
      </p:grpSp>
      <p:sp>
        <p:nvSpPr>
          <p:cNvPr id="5" name="TextBox 5"/>
          <p:cNvSpPr txBox="1"/>
          <p:nvPr/>
        </p:nvSpPr>
        <p:spPr>
          <a:xfrm>
            <a:off x="1736294" y="2153591"/>
            <a:ext cx="14545289" cy="6469310"/>
          </a:xfrm>
          <a:prstGeom prst="rect">
            <a:avLst/>
          </a:prstGeom>
        </p:spPr>
        <p:txBody>
          <a:bodyPr lIns="0" tIns="0" rIns="0" bIns="0" rtlCol="0" anchor="t">
            <a:spAutoFit/>
          </a:bodyPr>
          <a:lstStyle/>
          <a:p>
            <a:pPr algn="just">
              <a:lnSpc>
                <a:spcPts val="3048"/>
              </a:lnSpc>
              <a:spcBef>
                <a:spcPct val="0"/>
              </a:spcBef>
            </a:pPr>
            <a:r>
              <a:rPr lang="en-US" sz="2177">
                <a:solidFill>
                  <a:srgbClr val="FFFFFF"/>
                </a:solidFill>
                <a:latin typeface="Bricolage Grotesque Bold"/>
              </a:rPr>
              <a:t>A Decision Support System for Technical Analysis of Financial Markets Based on the Moving Average Crossover(2019)</a:t>
            </a:r>
          </a:p>
          <a:p>
            <a:pPr algn="just">
              <a:lnSpc>
                <a:spcPts val="3048"/>
              </a:lnSpc>
              <a:spcBef>
                <a:spcPct val="0"/>
              </a:spcBef>
            </a:pPr>
            <a:r>
              <a:rPr lang="en-US" sz="2177">
                <a:solidFill>
                  <a:srgbClr val="FFFFFF"/>
                </a:solidFill>
                <a:latin typeface="Bricolage Grotesque"/>
              </a:rPr>
              <a:t>By Ihab A. El-Khodary</a:t>
            </a:r>
          </a:p>
          <a:p>
            <a:pPr algn="just">
              <a:lnSpc>
                <a:spcPts val="3048"/>
              </a:lnSpc>
              <a:spcBef>
                <a:spcPct val="0"/>
              </a:spcBef>
            </a:pPr>
            <a:r>
              <a:rPr lang="en-US" sz="2177">
                <a:solidFill>
                  <a:srgbClr val="FFFFFF"/>
                </a:solidFill>
                <a:latin typeface="Bricolage Grotesque"/>
              </a:rPr>
              <a:t>A decision support system was developed based on the MA crossover technique, offering descriptive statistics for time series data of market indices and securities, assessing the statistical significance of returns generated by any MA rule, and identifying the optimal MA rule producing the highest significant returns. </a:t>
            </a:r>
          </a:p>
          <a:p>
            <a:pPr algn="just">
              <a:lnSpc>
                <a:spcPts val="3048"/>
              </a:lnSpc>
              <a:spcBef>
                <a:spcPct val="0"/>
              </a:spcBef>
            </a:pPr>
            <a:r>
              <a:rPr lang="en-US" sz="2177">
                <a:solidFill>
                  <a:srgbClr val="FFFFFF"/>
                </a:solidFill>
                <a:latin typeface="Bricolage Grotesque"/>
              </a:rPr>
              <a:t>It also scans a group of securities for the latest signals and highest returns, with the added advantage of searching for the optimal MA rule among a large universe of MA rules. This system was utilized to investigate the predictive capabilities of the MA crossover concerning the Egyptian Exchange Stock market. </a:t>
            </a:r>
          </a:p>
          <a:p>
            <a:pPr algn="just">
              <a:lnSpc>
                <a:spcPts val="3048"/>
              </a:lnSpc>
              <a:spcBef>
                <a:spcPct val="0"/>
              </a:spcBef>
            </a:pPr>
            <a:r>
              <a:rPr lang="en-US" sz="2177">
                <a:solidFill>
                  <a:srgbClr val="FFFFFF"/>
                </a:solidFill>
                <a:latin typeface="Bricolage Grotesque"/>
              </a:rPr>
              <a:t>The analysis revealed that MA lengths of 1-20, 1-25, and 1-30, along with the closing price, were most profitable for the rules. The exponential MA model proved most profitable for many securities, while the simple MA model was effective for a few securities. </a:t>
            </a:r>
          </a:p>
          <a:p>
            <a:pPr algn="just">
              <a:lnSpc>
                <a:spcPts val="3048"/>
              </a:lnSpc>
              <a:spcBef>
                <a:spcPct val="0"/>
              </a:spcBef>
            </a:pPr>
            <a:r>
              <a:rPr lang="en-US" sz="2177">
                <a:solidFill>
                  <a:srgbClr val="FFFFFF"/>
                </a:solidFill>
                <a:latin typeface="Bricolage Grotesque"/>
              </a:rPr>
              <a:t>The findings strongly suggest that the MA crossover technique can predict the Egyptian stock market index and its securities, rejecting the null hypothesis that returns earned by the technique are equal to the unconditional buy-and-hold strategy.</a:t>
            </a:r>
          </a:p>
          <a:p>
            <a:pPr algn="just">
              <a:lnSpc>
                <a:spcPts val="3048"/>
              </a:lnSpc>
              <a:spcBef>
                <a:spcPct val="0"/>
              </a:spcBef>
            </a:pPr>
            <a:endParaRPr lang="en-US" sz="2177">
              <a:solidFill>
                <a:srgbClr val="FFFFFF"/>
              </a:solidFill>
              <a:latin typeface="Bricolage Grotesque"/>
            </a:endParaRPr>
          </a:p>
          <a:p>
            <a:pPr algn="just">
              <a:lnSpc>
                <a:spcPts val="3048"/>
              </a:lnSpc>
              <a:spcBef>
                <a:spcPct val="0"/>
              </a:spcBef>
            </a:pPr>
            <a:endParaRPr lang="en-US" sz="2177">
              <a:solidFill>
                <a:srgbClr val="FFFFFF"/>
              </a:solidFill>
              <a:latin typeface="Bricolage Grotesque"/>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8700" y="1301536"/>
            <a:ext cx="15960478" cy="7683928"/>
            <a:chOff x="0" y="0"/>
            <a:chExt cx="4203583" cy="2023751"/>
          </a:xfrm>
        </p:grpSpPr>
        <p:sp>
          <p:nvSpPr>
            <p:cNvPr id="3" name="Freeform 3"/>
            <p:cNvSpPr/>
            <p:nvPr/>
          </p:nvSpPr>
          <p:spPr>
            <a:xfrm>
              <a:off x="0" y="0"/>
              <a:ext cx="4203583" cy="2023751"/>
            </a:xfrm>
            <a:custGeom>
              <a:avLst/>
              <a:gdLst/>
              <a:ahLst/>
              <a:cxnLst/>
              <a:rect l="l" t="t" r="r" b="b"/>
              <a:pathLst>
                <a:path w="4203583" h="2023751">
                  <a:moveTo>
                    <a:pt x="24738" y="0"/>
                  </a:moveTo>
                  <a:lnTo>
                    <a:pt x="4178845" y="0"/>
                  </a:lnTo>
                  <a:cubicBezTo>
                    <a:pt x="4192507" y="0"/>
                    <a:pt x="4203583" y="11076"/>
                    <a:pt x="4203583" y="24738"/>
                  </a:cubicBezTo>
                  <a:lnTo>
                    <a:pt x="4203583" y="1999012"/>
                  </a:lnTo>
                  <a:cubicBezTo>
                    <a:pt x="4203583" y="2012675"/>
                    <a:pt x="4192507" y="2023751"/>
                    <a:pt x="4178845" y="2023751"/>
                  </a:cubicBezTo>
                  <a:lnTo>
                    <a:pt x="24738" y="2023751"/>
                  </a:lnTo>
                  <a:cubicBezTo>
                    <a:pt x="11076" y="2023751"/>
                    <a:pt x="0" y="2012675"/>
                    <a:pt x="0" y="1999012"/>
                  </a:cubicBezTo>
                  <a:lnTo>
                    <a:pt x="0" y="24738"/>
                  </a:lnTo>
                  <a:cubicBezTo>
                    <a:pt x="0" y="11076"/>
                    <a:pt x="11076" y="0"/>
                    <a:pt x="24738" y="0"/>
                  </a:cubicBezTo>
                  <a:close/>
                </a:path>
              </a:pathLst>
            </a:custGeom>
            <a:solidFill>
              <a:srgbClr val="323232"/>
            </a:solidFill>
          </p:spPr>
        </p:sp>
        <p:sp>
          <p:nvSpPr>
            <p:cNvPr id="4" name="TextBox 4"/>
            <p:cNvSpPr txBox="1"/>
            <p:nvPr/>
          </p:nvSpPr>
          <p:spPr>
            <a:xfrm>
              <a:off x="0" y="-38100"/>
              <a:ext cx="4203583" cy="2061851"/>
            </a:xfrm>
            <a:prstGeom prst="rect">
              <a:avLst/>
            </a:prstGeom>
          </p:spPr>
          <p:txBody>
            <a:bodyPr lIns="50800" tIns="50800" rIns="50800" bIns="50800" rtlCol="0" anchor="ctr"/>
            <a:lstStyle/>
            <a:p>
              <a:pPr algn="ctr">
                <a:lnSpc>
                  <a:spcPts val="2355"/>
                </a:lnSpc>
              </a:pPr>
              <a:endParaRPr/>
            </a:p>
          </p:txBody>
        </p:sp>
      </p:grpSp>
      <p:sp>
        <p:nvSpPr>
          <p:cNvPr id="5" name="TextBox 5"/>
          <p:cNvSpPr txBox="1"/>
          <p:nvPr/>
        </p:nvSpPr>
        <p:spPr>
          <a:xfrm>
            <a:off x="1507495" y="2547868"/>
            <a:ext cx="15002888" cy="6180305"/>
          </a:xfrm>
          <a:prstGeom prst="rect">
            <a:avLst/>
          </a:prstGeom>
        </p:spPr>
        <p:txBody>
          <a:bodyPr lIns="0" tIns="0" rIns="0" bIns="0" rtlCol="0" anchor="t">
            <a:spAutoFit/>
          </a:bodyPr>
          <a:lstStyle/>
          <a:p>
            <a:pPr algn="just">
              <a:lnSpc>
                <a:spcPts val="3753"/>
              </a:lnSpc>
              <a:spcBef>
                <a:spcPct val="0"/>
              </a:spcBef>
            </a:pPr>
            <a:r>
              <a:rPr lang="en-US" sz="2680">
                <a:solidFill>
                  <a:srgbClr val="FFFFFF"/>
                </a:solidFill>
                <a:latin typeface="Bricolage Grotesque Bold"/>
              </a:rPr>
              <a:t>A novel stock trading utilizing long short term memory prediction and evolutionary operating-weights strategy</a:t>
            </a:r>
          </a:p>
          <a:p>
            <a:pPr algn="just">
              <a:lnSpc>
                <a:spcPts val="3753"/>
              </a:lnSpc>
              <a:spcBef>
                <a:spcPct val="0"/>
              </a:spcBef>
            </a:pPr>
            <a:r>
              <a:rPr lang="en-US" sz="2680">
                <a:solidFill>
                  <a:srgbClr val="FFFFFF"/>
                </a:solidFill>
                <a:latin typeface="Bricolage Grotesque"/>
              </a:rPr>
              <a:t>By Xiaoman Huang, Chang Wu, Xiaoqi Du,  Hong Wang, Ming Ye</a:t>
            </a:r>
          </a:p>
          <a:p>
            <a:pPr algn="just">
              <a:lnSpc>
                <a:spcPts val="3753"/>
              </a:lnSpc>
              <a:spcBef>
                <a:spcPct val="0"/>
              </a:spcBef>
            </a:pPr>
            <a:r>
              <a:rPr lang="en-US" sz="2680">
                <a:solidFill>
                  <a:srgbClr val="FFFFFF"/>
                </a:solidFill>
                <a:latin typeface="Bricolage Grotesque"/>
              </a:rPr>
              <a:t>This paper proposes a novel approach to enhance investment returns by integrating Long Short Term Memory (LSTM) predictions with the Evolutionary Operating-weights (EOW) algorithmic strategy. </a:t>
            </a:r>
          </a:p>
          <a:p>
            <a:pPr algn="just">
              <a:lnSpc>
                <a:spcPts val="3753"/>
              </a:lnSpc>
              <a:spcBef>
                <a:spcPct val="0"/>
              </a:spcBef>
            </a:pPr>
            <a:r>
              <a:rPr lang="en-US" sz="2680">
                <a:solidFill>
                  <a:srgbClr val="FFFFFF"/>
                </a:solidFill>
                <a:latin typeface="Bricolage Grotesque"/>
              </a:rPr>
              <a:t>The proposed method employs a multi-layer LSTM to forecast future stock prices, incorporating the predictions with real market data, subsequently deriving an operational strategy using the EOW algorithm. </a:t>
            </a:r>
          </a:p>
          <a:p>
            <a:pPr algn="just">
              <a:lnSpc>
                <a:spcPts val="3753"/>
              </a:lnSpc>
              <a:spcBef>
                <a:spcPct val="0"/>
              </a:spcBef>
            </a:pPr>
            <a:r>
              <a:rPr lang="en-US" sz="2680">
                <a:solidFill>
                  <a:srgbClr val="FFFFFF"/>
                </a:solidFill>
                <a:latin typeface="Bricolage Grotesque"/>
              </a:rPr>
              <a:t>The results of this research indicate that this proposed methodology outperforms existing approaches.</a:t>
            </a:r>
          </a:p>
          <a:p>
            <a:pPr algn="just">
              <a:lnSpc>
                <a:spcPts val="3753"/>
              </a:lnSpc>
              <a:spcBef>
                <a:spcPct val="0"/>
              </a:spcBef>
            </a:pPr>
            <a:endParaRPr lang="en-US" sz="2680">
              <a:solidFill>
                <a:srgbClr val="FFFFFF"/>
              </a:solidFill>
              <a:latin typeface="Bricolage Grotesque"/>
            </a:endParaRPr>
          </a:p>
          <a:p>
            <a:pPr algn="just">
              <a:lnSpc>
                <a:spcPts val="3753"/>
              </a:lnSpc>
              <a:spcBef>
                <a:spcPct val="0"/>
              </a:spcBef>
            </a:pPr>
            <a:endParaRPr lang="en-US" sz="2680">
              <a:solidFill>
                <a:srgbClr val="FFFFFF"/>
              </a:solidFill>
              <a:latin typeface="Bricolage Grotesque"/>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1550</TotalTime>
  <Words>1683</Words>
  <Application>Microsoft Macintosh PowerPoint</Application>
  <PresentationFormat>Custom</PresentationFormat>
  <Paragraphs>102</Paragraphs>
  <Slides>24</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24</vt:i4>
      </vt:variant>
    </vt:vector>
  </HeadingPairs>
  <TitlesOfParts>
    <vt:vector size="32" baseType="lpstr">
      <vt:lpstr>Arial</vt:lpstr>
      <vt:lpstr>Bricolage Grotesque Bold</vt:lpstr>
      <vt:lpstr>Bricolage Grotesque Heavy</vt:lpstr>
      <vt:lpstr>Calibri</vt:lpstr>
      <vt:lpstr>Bricolage Grotesque</vt:lpstr>
      <vt:lpstr>Canva Sans Bold</vt:lpstr>
      <vt:lpstr>Bricolage Grotesque Semi-Bold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Crossover Trading</dc:title>
  <cp:lastModifiedBy>Aakanksha Bagal</cp:lastModifiedBy>
  <cp:revision>2</cp:revision>
  <dcterms:created xsi:type="dcterms:W3CDTF">2006-08-16T00:00:00Z</dcterms:created>
  <dcterms:modified xsi:type="dcterms:W3CDTF">2024-05-08T18:31:17Z</dcterms:modified>
  <dc:identifier>DAGEiv2Idjc</dc:identifier>
</cp:coreProperties>
</file>